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6"/>
  </p:notesMasterIdLst>
  <p:sldIdLst>
    <p:sldId id="256" r:id="rId5"/>
    <p:sldId id="341" r:id="rId6"/>
    <p:sldId id="257" r:id="rId7"/>
    <p:sldId id="367" r:id="rId8"/>
    <p:sldId id="336" r:id="rId9"/>
    <p:sldId id="366" r:id="rId10"/>
    <p:sldId id="344" r:id="rId11"/>
    <p:sldId id="267" r:id="rId12"/>
    <p:sldId id="313" r:id="rId13"/>
    <p:sldId id="307" r:id="rId14"/>
    <p:sldId id="270" r:id="rId15"/>
    <p:sldId id="315" r:id="rId16"/>
    <p:sldId id="351" r:id="rId17"/>
    <p:sldId id="361" r:id="rId18"/>
    <p:sldId id="347" r:id="rId19"/>
    <p:sldId id="262" r:id="rId20"/>
    <p:sldId id="275" r:id="rId21"/>
    <p:sldId id="276" r:id="rId22"/>
    <p:sldId id="311" r:id="rId23"/>
    <p:sldId id="362" r:id="rId24"/>
    <p:sldId id="332" r:id="rId25"/>
    <p:sldId id="333" r:id="rId26"/>
    <p:sldId id="334" r:id="rId27"/>
    <p:sldId id="297" r:id="rId28"/>
    <p:sldId id="319" r:id="rId29"/>
    <p:sldId id="350" r:id="rId30"/>
    <p:sldId id="286" r:id="rId31"/>
    <p:sldId id="368" r:id="rId32"/>
    <p:sldId id="348" r:id="rId33"/>
    <p:sldId id="349" r:id="rId34"/>
    <p:sldId id="302" r:id="rId35"/>
  </p:sldIdLst>
  <p:sldSz cx="18288000" cy="10287000"/>
  <p:notesSz cx="6858000" cy="9144000"/>
  <p:embeddedFontLst>
    <p:embeddedFont>
      <p:font typeface="ITC Avant Garde Gothic Bold" panose="020B0604020202020204" charset="0"/>
      <p:regular r:id="rId37"/>
    </p:embeddedFont>
    <p:embeddedFont>
      <p:font typeface="Nunito" pitchFamily="2" charset="0"/>
      <p:regular r:id="rId38"/>
      <p:bold r:id="rId39"/>
      <p:italic r:id="rId40"/>
      <p:boldItalic r:id="rId41"/>
    </p:embeddedFont>
    <p:embeddedFont>
      <p:font typeface="Nunito Bold" charset="0"/>
      <p:regular r:id="rId42"/>
      <p:bold r:id="rId43"/>
    </p:embeddedFont>
    <p:embeddedFont>
      <p:font typeface="Nunito Medium" panose="020B0604020202020204" charset="0"/>
      <p:regular r:id="rId44"/>
    </p:embeddedFont>
    <p:embeddedFont>
      <p:font typeface="Nunito Ultra-Bold" panose="020B0604020202020204" charset="0"/>
      <p:regular r:id="rId45"/>
    </p:embeddedFont>
    <p:embeddedFont>
      <p:font typeface="Segoe UI" panose="020B0502040204020203" pitchFamily="34"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DAFB37-5544-84A0-6577-9EFE952CECA4}" name="Maddie Evans" initials="ME" userId="S::mevans@afscme.org::820523ba-8fa9-4aa0-aa94-a9b2a29e9fb1" providerId="AD"/>
  <p188:author id="{96CD8741-DF01-3B6D-041C-175688BC07BE}" name="Katherine Evans" initials="KE" userId="S::kevans@afscme.org::ae95c051-4a48-4327-9051-f7e6eba68e1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a:srgbClr val="008E40"/>
    <a:srgbClr val="00823B"/>
    <a:srgbClr val="585232"/>
    <a:srgbClr val="9E7800"/>
    <a:srgbClr val="009644"/>
    <a:srgbClr val="00AC4E"/>
    <a:srgbClr val="00B853"/>
    <a:srgbClr val="C2DF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47CB1B-B8DE-42C7-B954-AECAE6ED67D4}" v="203" dt="2025-07-09T16:28:53.4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font" Target="fonts/font12.fntdata"/><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font" Target="fonts/font5.fntdata"/><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font" Target="fonts/font1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die Evans" userId="820523ba-8fa9-4aa0-aa94-a9b2a29e9fb1" providerId="ADAL" clId="{3CBF7905-5079-4327-B058-EFE32C557177}"/>
    <pc:docChg chg="custSel modSld">
      <pc:chgData name="Maddie Evans" userId="820523ba-8fa9-4aa0-aa94-a9b2a29e9fb1" providerId="ADAL" clId="{3CBF7905-5079-4327-B058-EFE32C557177}" dt="2025-07-08T14:45:32.234" v="46" actId="20577"/>
      <pc:docMkLst>
        <pc:docMk/>
      </pc:docMkLst>
      <pc:sldChg chg="addSp delSp modSp mod">
        <pc:chgData name="Maddie Evans" userId="820523ba-8fa9-4aa0-aa94-a9b2a29e9fb1" providerId="ADAL" clId="{3CBF7905-5079-4327-B058-EFE32C557177}" dt="2025-07-08T14:45:32.234" v="46" actId="20577"/>
        <pc:sldMkLst>
          <pc:docMk/>
          <pc:sldMk cId="1270502707" sldId="368"/>
        </pc:sldMkLst>
        <pc:spChg chg="mod">
          <ac:chgData name="Maddie Evans" userId="820523ba-8fa9-4aa0-aa94-a9b2a29e9fb1" providerId="ADAL" clId="{3CBF7905-5079-4327-B058-EFE32C557177}" dt="2025-07-08T14:44:13.272" v="23" actId="1035"/>
          <ac:spMkLst>
            <pc:docMk/>
            <pc:sldMk cId="1270502707" sldId="368"/>
            <ac:spMk id="3" creationId="{0F075425-7FE8-1A10-D39B-F8043D118438}"/>
          </ac:spMkLst>
        </pc:spChg>
        <pc:spChg chg="mod">
          <ac:chgData name="Maddie Evans" userId="820523ba-8fa9-4aa0-aa94-a9b2a29e9fb1" providerId="ADAL" clId="{3CBF7905-5079-4327-B058-EFE32C557177}" dt="2025-07-08T14:45:32.234" v="46" actId="20577"/>
          <ac:spMkLst>
            <pc:docMk/>
            <pc:sldMk cId="1270502707" sldId="368"/>
            <ac:spMk id="8" creationId="{AE73AEE7-E0A7-5AF6-DE0B-9EEDABF3804A}"/>
          </ac:spMkLst>
        </pc:spChg>
        <pc:spChg chg="add mod">
          <ac:chgData name="Maddie Evans" userId="820523ba-8fa9-4aa0-aa94-a9b2a29e9fb1" providerId="ADAL" clId="{3CBF7905-5079-4327-B058-EFE32C557177}" dt="2025-07-08T14:44:13.272" v="23" actId="1035"/>
          <ac:spMkLst>
            <pc:docMk/>
            <pc:sldMk cId="1270502707" sldId="368"/>
            <ac:spMk id="10" creationId="{AB1BC2AD-8B9A-DC53-5CFB-64DD75544647}"/>
          </ac:spMkLst>
        </pc:spChg>
        <pc:spChg chg="del mod">
          <ac:chgData name="Maddie Evans" userId="820523ba-8fa9-4aa0-aa94-a9b2a29e9fb1" providerId="ADAL" clId="{3CBF7905-5079-4327-B058-EFE32C557177}" dt="2025-07-08T14:41:51.161" v="8" actId="478"/>
          <ac:spMkLst>
            <pc:docMk/>
            <pc:sldMk cId="1270502707" sldId="368"/>
            <ac:spMk id="11" creationId="{B6876578-6BED-77D8-DFE5-EFA2FB4C01A7}"/>
          </ac:spMkLst>
        </pc:spChg>
      </pc:sldChg>
    </pc:docChg>
  </pc:docChgLst>
  <pc:docChgLst>
    <pc:chgData name="Katherine Evans" userId="ae95c051-4a48-4327-9051-f7e6eba68e18" providerId="ADAL" clId="{71CDF27A-5ECF-4111-AFF9-9162681802FB}"/>
    <pc:docChg chg="undo custSel modSld">
      <pc:chgData name="Katherine Evans" userId="ae95c051-4a48-4327-9051-f7e6eba68e18" providerId="ADAL" clId="{71CDF27A-5ECF-4111-AFF9-9162681802FB}" dt="2025-07-07T21:23:25.752" v="33" actId="1036"/>
      <pc:docMkLst>
        <pc:docMk/>
      </pc:docMkLst>
      <pc:sldChg chg="modSp mod">
        <pc:chgData name="Katherine Evans" userId="ae95c051-4a48-4327-9051-f7e6eba68e18" providerId="ADAL" clId="{71CDF27A-5ECF-4111-AFF9-9162681802FB}" dt="2025-07-07T15:50:00.913" v="29" actId="20577"/>
        <pc:sldMkLst>
          <pc:docMk/>
          <pc:sldMk cId="1753658795" sldId="341"/>
        </pc:sldMkLst>
        <pc:spChg chg="mod">
          <ac:chgData name="Katherine Evans" userId="ae95c051-4a48-4327-9051-f7e6eba68e18" providerId="ADAL" clId="{71CDF27A-5ECF-4111-AFF9-9162681802FB}" dt="2025-07-07T15:50:00.913" v="29" actId="20577"/>
          <ac:spMkLst>
            <pc:docMk/>
            <pc:sldMk cId="1753658795" sldId="341"/>
            <ac:spMk id="3" creationId="{7579F8BA-4C82-1412-7998-2546AB57535A}"/>
          </ac:spMkLst>
        </pc:spChg>
      </pc:sldChg>
      <pc:sldChg chg="modSp mod">
        <pc:chgData name="Katherine Evans" userId="ae95c051-4a48-4327-9051-f7e6eba68e18" providerId="ADAL" clId="{71CDF27A-5ECF-4111-AFF9-9162681802FB}" dt="2025-07-07T21:23:25.752" v="33" actId="1036"/>
        <pc:sldMkLst>
          <pc:docMk/>
          <pc:sldMk cId="2872060064" sldId="366"/>
        </pc:sldMkLst>
        <pc:spChg chg="mod">
          <ac:chgData name="Katherine Evans" userId="ae95c051-4a48-4327-9051-f7e6eba68e18" providerId="ADAL" clId="{71CDF27A-5ECF-4111-AFF9-9162681802FB}" dt="2025-07-07T21:23:25.752" v="33" actId="1036"/>
          <ac:spMkLst>
            <pc:docMk/>
            <pc:sldMk cId="2872060064" sldId="366"/>
            <ac:spMk id="7" creationId="{6DCEAA8B-6BC8-C0A2-5267-B49F384A8009}"/>
          </ac:spMkLst>
        </pc:spChg>
      </pc:sldChg>
    </pc:docChg>
  </pc:docChgLst>
  <pc:docChgLst>
    <pc:chgData name="Maddie Evans" userId="S::mevans@afscme.org::820523ba-8fa9-4aa0-aa94-a9b2a29e9fb1" providerId="AD" clId="Web-{4EF1F655-00EE-76D3-52A9-6F96F49D15DD}"/>
    <pc:docChg chg="mod addSld modSld">
      <pc:chgData name="Maddie Evans" userId="S::mevans@afscme.org::820523ba-8fa9-4aa0-aa94-a9b2a29e9fb1" providerId="AD" clId="Web-{4EF1F655-00EE-76D3-52A9-6F96F49D15DD}" dt="2025-07-08T14:39:47.719" v="68"/>
      <pc:docMkLst>
        <pc:docMk/>
      </pc:docMkLst>
      <pc:sldChg chg="modSp">
        <pc:chgData name="Maddie Evans" userId="S::mevans@afscme.org::820523ba-8fa9-4aa0-aa94-a9b2a29e9fb1" providerId="AD" clId="Web-{4EF1F655-00EE-76D3-52A9-6F96F49D15DD}" dt="2025-07-08T14:28:29.127" v="13" actId="20577"/>
        <pc:sldMkLst>
          <pc:docMk/>
          <pc:sldMk cId="0" sldId="262"/>
        </pc:sldMkLst>
        <pc:spChg chg="mod">
          <ac:chgData name="Maddie Evans" userId="S::mevans@afscme.org::820523ba-8fa9-4aa0-aa94-a9b2a29e9fb1" providerId="AD" clId="Web-{4EF1F655-00EE-76D3-52A9-6F96F49D15DD}" dt="2025-07-08T14:28:29.127" v="13" actId="20577"/>
          <ac:spMkLst>
            <pc:docMk/>
            <pc:sldMk cId="0" sldId="262"/>
            <ac:spMk id="8" creationId="{00000000-0000-0000-0000-000000000000}"/>
          </ac:spMkLst>
        </pc:spChg>
      </pc:sldChg>
      <pc:sldChg chg="modSp">
        <pc:chgData name="Maddie Evans" userId="S::mevans@afscme.org::820523ba-8fa9-4aa0-aa94-a9b2a29e9fb1" providerId="AD" clId="Web-{4EF1F655-00EE-76D3-52A9-6F96F49D15DD}" dt="2025-07-08T14:27:58.547" v="11" actId="20577"/>
        <pc:sldMkLst>
          <pc:docMk/>
          <pc:sldMk cId="2098750016" sldId="307"/>
        </pc:sldMkLst>
        <pc:spChg chg="mod">
          <ac:chgData name="Maddie Evans" userId="S::mevans@afscme.org::820523ba-8fa9-4aa0-aa94-a9b2a29e9fb1" providerId="AD" clId="Web-{4EF1F655-00EE-76D3-52A9-6F96F49D15DD}" dt="2025-07-08T14:27:58.547" v="11" actId="20577"/>
          <ac:spMkLst>
            <pc:docMk/>
            <pc:sldMk cId="2098750016" sldId="307"/>
            <ac:spMk id="13" creationId="{78E03643-B552-6CEF-13E6-99D0E4F17150}"/>
          </ac:spMkLst>
        </pc:spChg>
      </pc:sldChg>
      <pc:sldChg chg="modSp">
        <pc:chgData name="Maddie Evans" userId="S::mevans@afscme.org::820523ba-8fa9-4aa0-aa94-a9b2a29e9fb1" providerId="AD" clId="Web-{4EF1F655-00EE-76D3-52A9-6F96F49D15DD}" dt="2025-07-08T14:27:32.795" v="9" actId="20577"/>
        <pc:sldMkLst>
          <pc:docMk/>
          <pc:sldMk cId="2850963004" sldId="313"/>
        </pc:sldMkLst>
        <pc:spChg chg="mod">
          <ac:chgData name="Maddie Evans" userId="S::mevans@afscme.org::820523ba-8fa9-4aa0-aa94-a9b2a29e9fb1" providerId="AD" clId="Web-{4EF1F655-00EE-76D3-52A9-6F96F49D15DD}" dt="2025-07-08T14:27:32.795" v="9" actId="20577"/>
          <ac:spMkLst>
            <pc:docMk/>
            <pc:sldMk cId="2850963004" sldId="313"/>
            <ac:spMk id="16" creationId="{C85B5A6E-AAC0-3D01-DDBF-881D923735A4}"/>
          </ac:spMkLst>
        </pc:spChg>
      </pc:sldChg>
      <pc:sldChg chg="modSp modCm">
        <pc:chgData name="Maddie Evans" userId="S::mevans@afscme.org::820523ba-8fa9-4aa0-aa94-a9b2a29e9fb1" providerId="AD" clId="Web-{4EF1F655-00EE-76D3-52A9-6F96F49D15DD}" dt="2025-07-08T14:03:03.138" v="2" actId="20577"/>
        <pc:sldMkLst>
          <pc:docMk/>
          <pc:sldMk cId="1753658795" sldId="341"/>
        </pc:sldMkLst>
        <pc:spChg chg="mod">
          <ac:chgData name="Maddie Evans" userId="S::mevans@afscme.org::820523ba-8fa9-4aa0-aa94-a9b2a29e9fb1" providerId="AD" clId="Web-{4EF1F655-00EE-76D3-52A9-6F96F49D15DD}" dt="2025-07-08T14:03:03.138" v="2" actId="20577"/>
          <ac:spMkLst>
            <pc:docMk/>
            <pc:sldMk cId="1753658795" sldId="341"/>
            <ac:spMk id="3" creationId="{7579F8BA-4C82-1412-7998-2546AB57535A}"/>
          </ac:spMkLst>
        </pc:spChg>
        <pc:extLst>
          <p:ext xmlns:p="http://schemas.openxmlformats.org/presentationml/2006/main" uri="{D6D511B9-2390-475A-947B-AFAB55BFBCF1}">
            <pc226:cmChg xmlns:pc226="http://schemas.microsoft.com/office/powerpoint/2022/06/main/command" chg="mod">
              <pc226:chgData name="Maddie Evans" userId="S::mevans@afscme.org::820523ba-8fa9-4aa0-aa94-a9b2a29e9fb1" providerId="AD" clId="Web-{4EF1F655-00EE-76D3-52A9-6F96F49D15DD}" dt="2025-07-08T14:03:03.138" v="2" actId="20577"/>
              <pc2:cmMkLst xmlns:pc2="http://schemas.microsoft.com/office/powerpoint/2019/9/main/command">
                <pc:docMk/>
                <pc:sldMk cId="1753658795" sldId="341"/>
                <pc2:cmMk id="{121F7646-7397-4004-89DC-593DDE4C1604}"/>
              </pc2:cmMkLst>
            </pc226:cmChg>
          </p:ext>
        </pc:extLst>
      </pc:sldChg>
      <pc:sldChg chg="modSp">
        <pc:chgData name="Maddie Evans" userId="S::mevans@afscme.org::820523ba-8fa9-4aa0-aa94-a9b2a29e9fb1" providerId="AD" clId="Web-{4EF1F655-00EE-76D3-52A9-6F96F49D15DD}" dt="2025-07-08T14:03:21.201" v="3" actId="20577"/>
        <pc:sldMkLst>
          <pc:docMk/>
          <pc:sldMk cId="2872060064" sldId="366"/>
        </pc:sldMkLst>
        <pc:spChg chg="mod">
          <ac:chgData name="Maddie Evans" userId="S::mevans@afscme.org::820523ba-8fa9-4aa0-aa94-a9b2a29e9fb1" providerId="AD" clId="Web-{4EF1F655-00EE-76D3-52A9-6F96F49D15DD}" dt="2025-07-08T14:03:21.201" v="3" actId="20577"/>
          <ac:spMkLst>
            <pc:docMk/>
            <pc:sldMk cId="2872060064" sldId="366"/>
            <ac:spMk id="7" creationId="{6DCEAA8B-6BC8-C0A2-5267-B49F384A8009}"/>
          </ac:spMkLst>
        </pc:spChg>
      </pc:sldChg>
      <pc:sldChg chg="addSp modSp add replId">
        <pc:chgData name="Maddie Evans" userId="S::mevans@afscme.org::820523ba-8fa9-4aa0-aa94-a9b2a29e9fb1" providerId="AD" clId="Web-{4EF1F655-00EE-76D3-52A9-6F96F49D15DD}" dt="2025-07-08T14:39:47.719" v="68"/>
        <pc:sldMkLst>
          <pc:docMk/>
          <pc:sldMk cId="1270502707" sldId="368"/>
        </pc:sldMkLst>
        <pc:spChg chg="mod">
          <ac:chgData name="Maddie Evans" userId="S::mevans@afscme.org::820523ba-8fa9-4aa0-aa94-a9b2a29e9fb1" providerId="AD" clId="Web-{4EF1F655-00EE-76D3-52A9-6F96F49D15DD}" dt="2025-07-08T14:39:18.639" v="66" actId="1076"/>
          <ac:spMkLst>
            <pc:docMk/>
            <pc:sldMk cId="1270502707" sldId="368"/>
            <ac:spMk id="3" creationId="{0F075425-7FE8-1A10-D39B-F8043D118438}"/>
          </ac:spMkLst>
        </pc:spChg>
        <pc:spChg chg="mod">
          <ac:chgData name="Maddie Evans" userId="S::mevans@afscme.org::820523ba-8fa9-4aa0-aa94-a9b2a29e9fb1" providerId="AD" clId="Web-{4EF1F655-00EE-76D3-52A9-6F96F49D15DD}" dt="2025-07-08T14:39:18.670" v="67" actId="1076"/>
          <ac:spMkLst>
            <pc:docMk/>
            <pc:sldMk cId="1270502707" sldId="368"/>
            <ac:spMk id="8" creationId="{AE73AEE7-E0A7-5AF6-DE0B-9EEDABF3804A}"/>
          </ac:spMkLst>
        </pc:spChg>
        <pc:spChg chg="add">
          <ac:chgData name="Maddie Evans" userId="S::mevans@afscme.org::820523ba-8fa9-4aa0-aa94-a9b2a29e9fb1" providerId="AD" clId="Web-{4EF1F655-00EE-76D3-52A9-6F96F49D15DD}" dt="2025-07-08T14:39:47.719" v="68"/>
          <ac:spMkLst>
            <pc:docMk/>
            <pc:sldMk cId="1270502707" sldId="368"/>
            <ac:spMk id="11" creationId="{B6876578-6BED-77D8-DFE5-EFA2FB4C01A7}"/>
          </ac:spMkLst>
        </pc:spChg>
      </pc:sldChg>
    </pc:docChg>
  </pc:docChgLst>
  <pc:docChgLst>
    <pc:chgData name="Maddie Evans" userId="820523ba-8fa9-4aa0-aa94-a9b2a29e9fb1" providerId="ADAL" clId="{3947CB1B-B8DE-42C7-B954-AECAE6ED67D4}"/>
    <pc:docChg chg="undo custSel delSld modSld">
      <pc:chgData name="Maddie Evans" userId="820523ba-8fa9-4aa0-aa94-a9b2a29e9fb1" providerId="ADAL" clId="{3947CB1B-B8DE-42C7-B954-AECAE6ED67D4}" dt="2025-07-09T16:45:59.608" v="310" actId="20577"/>
      <pc:docMkLst>
        <pc:docMk/>
      </pc:docMkLst>
      <pc:sldChg chg="modNotesTx">
        <pc:chgData name="Maddie Evans" userId="820523ba-8fa9-4aa0-aa94-a9b2a29e9fb1" providerId="ADAL" clId="{3947CB1B-B8DE-42C7-B954-AECAE6ED67D4}" dt="2025-07-09T16:14:02.288" v="13" actId="20577"/>
        <pc:sldMkLst>
          <pc:docMk/>
          <pc:sldMk cId="0" sldId="257"/>
        </pc:sldMkLst>
      </pc:sldChg>
      <pc:sldChg chg="modNotesTx">
        <pc:chgData name="Maddie Evans" userId="820523ba-8fa9-4aa0-aa94-a9b2a29e9fb1" providerId="ADAL" clId="{3947CB1B-B8DE-42C7-B954-AECAE6ED67D4}" dt="2025-07-09T16:32:17.947" v="207" actId="20577"/>
        <pc:sldMkLst>
          <pc:docMk/>
          <pc:sldMk cId="0" sldId="262"/>
        </pc:sldMkLst>
      </pc:sldChg>
      <pc:sldChg chg="modNotesTx">
        <pc:chgData name="Maddie Evans" userId="820523ba-8fa9-4aa0-aa94-a9b2a29e9fb1" providerId="ADAL" clId="{3947CB1B-B8DE-42C7-B954-AECAE6ED67D4}" dt="2025-07-09T16:22:14.726" v="27" actId="20577"/>
        <pc:sldMkLst>
          <pc:docMk/>
          <pc:sldMk cId="0" sldId="267"/>
        </pc:sldMkLst>
      </pc:sldChg>
      <pc:sldChg chg="modNotesTx">
        <pc:chgData name="Maddie Evans" userId="820523ba-8fa9-4aa0-aa94-a9b2a29e9fb1" providerId="ADAL" clId="{3947CB1B-B8DE-42C7-B954-AECAE6ED67D4}" dt="2025-07-09T16:22:54.926" v="33"/>
        <pc:sldMkLst>
          <pc:docMk/>
          <pc:sldMk cId="0" sldId="270"/>
        </pc:sldMkLst>
      </pc:sldChg>
      <pc:sldChg chg="modNotesTx">
        <pc:chgData name="Maddie Evans" userId="820523ba-8fa9-4aa0-aa94-a9b2a29e9fb1" providerId="ADAL" clId="{3947CB1B-B8DE-42C7-B954-AECAE6ED67D4}" dt="2025-07-09T16:32:38.611" v="208"/>
        <pc:sldMkLst>
          <pc:docMk/>
          <pc:sldMk cId="0" sldId="275"/>
        </pc:sldMkLst>
      </pc:sldChg>
      <pc:sldChg chg="modNotesTx">
        <pc:chgData name="Maddie Evans" userId="820523ba-8fa9-4aa0-aa94-a9b2a29e9fb1" providerId="ADAL" clId="{3947CB1B-B8DE-42C7-B954-AECAE6ED67D4}" dt="2025-07-09T16:33:22.405" v="214" actId="15"/>
        <pc:sldMkLst>
          <pc:docMk/>
          <pc:sldMk cId="0" sldId="276"/>
        </pc:sldMkLst>
      </pc:sldChg>
      <pc:sldChg chg="modNotesTx">
        <pc:chgData name="Maddie Evans" userId="820523ba-8fa9-4aa0-aa94-a9b2a29e9fb1" providerId="ADAL" clId="{3947CB1B-B8DE-42C7-B954-AECAE6ED67D4}" dt="2025-07-09T16:43:13.840" v="289" actId="20577"/>
        <pc:sldMkLst>
          <pc:docMk/>
          <pc:sldMk cId="0" sldId="286"/>
        </pc:sldMkLst>
      </pc:sldChg>
      <pc:sldChg chg="del">
        <pc:chgData name="Maddie Evans" userId="820523ba-8fa9-4aa0-aa94-a9b2a29e9fb1" providerId="ADAL" clId="{3947CB1B-B8DE-42C7-B954-AECAE6ED67D4}" dt="2025-07-09T16:43:34.357" v="290" actId="47"/>
        <pc:sldMkLst>
          <pc:docMk/>
          <pc:sldMk cId="0" sldId="287"/>
        </pc:sldMkLst>
      </pc:sldChg>
      <pc:sldChg chg="modNotesTx">
        <pc:chgData name="Maddie Evans" userId="820523ba-8fa9-4aa0-aa94-a9b2a29e9fb1" providerId="ADAL" clId="{3947CB1B-B8DE-42C7-B954-AECAE6ED67D4}" dt="2025-07-09T16:41:00.618" v="273" actId="20577"/>
        <pc:sldMkLst>
          <pc:docMk/>
          <pc:sldMk cId="502065493" sldId="297"/>
        </pc:sldMkLst>
      </pc:sldChg>
      <pc:sldChg chg="modNotesTx">
        <pc:chgData name="Maddie Evans" userId="820523ba-8fa9-4aa0-aa94-a9b2a29e9fb1" providerId="ADAL" clId="{3947CB1B-B8DE-42C7-B954-AECAE6ED67D4}" dt="2025-07-09T16:22:42.281" v="32"/>
        <pc:sldMkLst>
          <pc:docMk/>
          <pc:sldMk cId="2098750016" sldId="307"/>
        </pc:sldMkLst>
      </pc:sldChg>
      <pc:sldChg chg="modNotesTx">
        <pc:chgData name="Maddie Evans" userId="820523ba-8fa9-4aa0-aa94-a9b2a29e9fb1" providerId="ADAL" clId="{3947CB1B-B8DE-42C7-B954-AECAE6ED67D4}" dt="2025-07-09T16:34:09.988" v="219" actId="20577"/>
        <pc:sldMkLst>
          <pc:docMk/>
          <pc:sldMk cId="438250510" sldId="311"/>
        </pc:sldMkLst>
      </pc:sldChg>
      <pc:sldChg chg="modNotesTx">
        <pc:chgData name="Maddie Evans" userId="820523ba-8fa9-4aa0-aa94-a9b2a29e9fb1" providerId="ADAL" clId="{3947CB1B-B8DE-42C7-B954-AECAE6ED67D4}" dt="2025-07-09T16:22:34.358" v="31"/>
        <pc:sldMkLst>
          <pc:docMk/>
          <pc:sldMk cId="2850963004" sldId="313"/>
        </pc:sldMkLst>
      </pc:sldChg>
      <pc:sldChg chg="modNotesTx">
        <pc:chgData name="Maddie Evans" userId="820523ba-8fa9-4aa0-aa94-a9b2a29e9fb1" providerId="ADAL" clId="{3947CB1B-B8DE-42C7-B954-AECAE6ED67D4}" dt="2025-07-09T16:23:53.591" v="110" actId="20577"/>
        <pc:sldMkLst>
          <pc:docMk/>
          <pc:sldMk cId="1767338764" sldId="315"/>
        </pc:sldMkLst>
      </pc:sldChg>
      <pc:sldChg chg="modNotesTx">
        <pc:chgData name="Maddie Evans" userId="820523ba-8fa9-4aa0-aa94-a9b2a29e9fb1" providerId="ADAL" clId="{3947CB1B-B8DE-42C7-B954-AECAE6ED67D4}" dt="2025-07-09T16:41:48.299" v="278" actId="20577"/>
        <pc:sldMkLst>
          <pc:docMk/>
          <pc:sldMk cId="527263577" sldId="319"/>
        </pc:sldMkLst>
      </pc:sldChg>
      <pc:sldChg chg="modNotesTx">
        <pc:chgData name="Maddie Evans" userId="820523ba-8fa9-4aa0-aa94-a9b2a29e9fb1" providerId="ADAL" clId="{3947CB1B-B8DE-42C7-B954-AECAE6ED67D4}" dt="2025-07-09T16:36:21.124" v="233" actId="20577"/>
        <pc:sldMkLst>
          <pc:docMk/>
          <pc:sldMk cId="328761173" sldId="332"/>
        </pc:sldMkLst>
      </pc:sldChg>
      <pc:sldChg chg="modNotesTx">
        <pc:chgData name="Maddie Evans" userId="820523ba-8fa9-4aa0-aa94-a9b2a29e9fb1" providerId="ADAL" clId="{3947CB1B-B8DE-42C7-B954-AECAE6ED67D4}" dt="2025-07-09T16:38:05.694" v="254" actId="20577"/>
        <pc:sldMkLst>
          <pc:docMk/>
          <pc:sldMk cId="3985113176" sldId="333"/>
        </pc:sldMkLst>
      </pc:sldChg>
      <pc:sldChg chg="modNotesTx">
        <pc:chgData name="Maddie Evans" userId="820523ba-8fa9-4aa0-aa94-a9b2a29e9fb1" providerId="ADAL" clId="{3947CB1B-B8DE-42C7-B954-AECAE6ED67D4}" dt="2025-07-09T16:40:21.903" v="269" actId="15"/>
        <pc:sldMkLst>
          <pc:docMk/>
          <pc:sldMk cId="657313158" sldId="334"/>
        </pc:sldMkLst>
      </pc:sldChg>
      <pc:sldChg chg="modNotesTx">
        <pc:chgData name="Maddie Evans" userId="820523ba-8fa9-4aa0-aa94-a9b2a29e9fb1" providerId="ADAL" clId="{3947CB1B-B8DE-42C7-B954-AECAE6ED67D4}" dt="2025-07-09T16:15:10.833" v="20" actId="20577"/>
        <pc:sldMkLst>
          <pc:docMk/>
          <pc:sldMk cId="3509042798" sldId="336"/>
        </pc:sldMkLst>
      </pc:sldChg>
      <pc:sldChg chg="modNotesTx">
        <pc:chgData name="Maddie Evans" userId="820523ba-8fa9-4aa0-aa94-a9b2a29e9fb1" providerId="ADAL" clId="{3947CB1B-B8DE-42C7-B954-AECAE6ED67D4}" dt="2025-07-09T16:13:39.025" v="10" actId="20577"/>
        <pc:sldMkLst>
          <pc:docMk/>
          <pc:sldMk cId="1753658795" sldId="341"/>
        </pc:sldMkLst>
      </pc:sldChg>
      <pc:sldChg chg="modNotesTx">
        <pc:chgData name="Maddie Evans" userId="820523ba-8fa9-4aa0-aa94-a9b2a29e9fb1" providerId="ADAL" clId="{3947CB1B-B8DE-42C7-B954-AECAE6ED67D4}" dt="2025-07-09T16:21:49.262" v="25" actId="20577"/>
        <pc:sldMkLst>
          <pc:docMk/>
          <pc:sldMk cId="3528675491" sldId="344"/>
        </pc:sldMkLst>
      </pc:sldChg>
      <pc:sldChg chg="modNotesTx">
        <pc:chgData name="Maddie Evans" userId="820523ba-8fa9-4aa0-aa94-a9b2a29e9fb1" providerId="ADAL" clId="{3947CB1B-B8DE-42C7-B954-AECAE6ED67D4}" dt="2025-07-09T16:28:53.433" v="202" actId="20577"/>
        <pc:sldMkLst>
          <pc:docMk/>
          <pc:sldMk cId="1031039184" sldId="347"/>
        </pc:sldMkLst>
      </pc:sldChg>
      <pc:sldChg chg="modNotesTx">
        <pc:chgData name="Maddie Evans" userId="820523ba-8fa9-4aa0-aa94-a9b2a29e9fb1" providerId="ADAL" clId="{3947CB1B-B8DE-42C7-B954-AECAE6ED67D4}" dt="2025-07-09T16:45:22.003" v="304" actId="20577"/>
        <pc:sldMkLst>
          <pc:docMk/>
          <pc:sldMk cId="4249833446" sldId="348"/>
        </pc:sldMkLst>
      </pc:sldChg>
      <pc:sldChg chg="modNotesTx">
        <pc:chgData name="Maddie Evans" userId="820523ba-8fa9-4aa0-aa94-a9b2a29e9fb1" providerId="ADAL" clId="{3947CB1B-B8DE-42C7-B954-AECAE6ED67D4}" dt="2025-07-09T16:45:59.608" v="310" actId="20577"/>
        <pc:sldMkLst>
          <pc:docMk/>
          <pc:sldMk cId="440647363" sldId="349"/>
        </pc:sldMkLst>
      </pc:sldChg>
      <pc:sldChg chg="modNotesTx">
        <pc:chgData name="Maddie Evans" userId="820523ba-8fa9-4aa0-aa94-a9b2a29e9fb1" providerId="ADAL" clId="{3947CB1B-B8DE-42C7-B954-AECAE6ED67D4}" dt="2025-07-09T16:42:27.796" v="283" actId="20577"/>
        <pc:sldMkLst>
          <pc:docMk/>
          <pc:sldMk cId="1552192479" sldId="350"/>
        </pc:sldMkLst>
      </pc:sldChg>
      <pc:sldChg chg="modNotesTx">
        <pc:chgData name="Maddie Evans" userId="820523ba-8fa9-4aa0-aa94-a9b2a29e9fb1" providerId="ADAL" clId="{3947CB1B-B8DE-42C7-B954-AECAE6ED67D4}" dt="2025-07-09T16:24:32.133" v="112" actId="20577"/>
        <pc:sldMkLst>
          <pc:docMk/>
          <pc:sldMk cId="563976170" sldId="361"/>
        </pc:sldMkLst>
      </pc:sldChg>
      <pc:sldChg chg="modNotesTx">
        <pc:chgData name="Maddie Evans" userId="820523ba-8fa9-4aa0-aa94-a9b2a29e9fb1" providerId="ADAL" clId="{3947CB1B-B8DE-42C7-B954-AECAE6ED67D4}" dt="2025-07-09T16:34:55.486" v="225" actId="15"/>
        <pc:sldMkLst>
          <pc:docMk/>
          <pc:sldMk cId="2480198420" sldId="362"/>
        </pc:sldMkLst>
      </pc:sldChg>
      <pc:sldChg chg="modNotesTx">
        <pc:chgData name="Maddie Evans" userId="820523ba-8fa9-4aa0-aa94-a9b2a29e9fb1" providerId="ADAL" clId="{3947CB1B-B8DE-42C7-B954-AECAE6ED67D4}" dt="2025-07-09T16:15:30.013" v="23" actId="20577"/>
        <pc:sldMkLst>
          <pc:docMk/>
          <pc:sldMk cId="2872060064" sldId="366"/>
        </pc:sldMkLst>
      </pc:sldChg>
      <pc:sldChg chg="modNotesTx">
        <pc:chgData name="Maddie Evans" userId="820523ba-8fa9-4aa0-aa94-a9b2a29e9fb1" providerId="ADAL" clId="{3947CB1B-B8DE-42C7-B954-AECAE6ED67D4}" dt="2025-07-09T16:14:46.218" v="16" actId="20577"/>
        <pc:sldMkLst>
          <pc:docMk/>
          <pc:sldMk cId="1765729863" sldId="367"/>
        </pc:sldMkLst>
      </pc:sldChg>
      <pc:sldChg chg="modNotesTx">
        <pc:chgData name="Maddie Evans" userId="820523ba-8fa9-4aa0-aa94-a9b2a29e9fb1" providerId="ADAL" clId="{3947CB1B-B8DE-42C7-B954-AECAE6ED67D4}" dt="2025-07-09T16:44:51.004" v="300" actId="20577"/>
        <pc:sldMkLst>
          <pc:docMk/>
          <pc:sldMk cId="1270502707" sldId="36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BFD5DF-7455-4D5F-A0FD-907B90B8894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4F2E160-95A2-4E12-A30B-DF7A1C193AB2}">
      <dgm:prSet phldrT="[Text]"/>
      <dgm:spPr>
        <a:solidFill>
          <a:srgbClr val="005DAA"/>
        </a:solidFill>
      </dgm:spPr>
      <dgm:t>
        <a:bodyPr/>
        <a:lstStyle/>
        <a:p>
          <a:r>
            <a:rPr lang="en-US"/>
            <a:t>On-The-Job Training (OJT)</a:t>
          </a:r>
        </a:p>
      </dgm:t>
    </dgm:pt>
    <dgm:pt modelId="{6F7E4A7D-F819-42A9-B0A8-40ECE0AB46F6}" type="parTrans" cxnId="{D12BD544-E4A9-41AE-83A4-16ADD948C30C}">
      <dgm:prSet/>
      <dgm:spPr/>
      <dgm:t>
        <a:bodyPr/>
        <a:lstStyle/>
        <a:p>
          <a:endParaRPr lang="en-US"/>
        </a:p>
      </dgm:t>
    </dgm:pt>
    <dgm:pt modelId="{F166E5A5-9661-47DF-96C0-E26A1B3CB4AA}" type="sibTrans" cxnId="{D12BD544-E4A9-41AE-83A4-16ADD948C30C}">
      <dgm:prSet/>
      <dgm:spPr/>
      <dgm:t>
        <a:bodyPr/>
        <a:lstStyle/>
        <a:p>
          <a:endParaRPr lang="en-US"/>
        </a:p>
      </dgm:t>
    </dgm:pt>
    <dgm:pt modelId="{6F8919FC-F5A9-46DF-958C-7C2CF9BF7596}">
      <dgm:prSet phldrT="[Text]"/>
      <dgm:spPr/>
      <dgm:t>
        <a:bodyPr/>
        <a:lstStyle/>
        <a:p>
          <a:r>
            <a:rPr lang="en-US"/>
            <a:t>Structured and paid worksite learning</a:t>
          </a:r>
        </a:p>
      </dgm:t>
    </dgm:pt>
    <dgm:pt modelId="{16B844D5-165F-4FF7-A576-5F466DADA894}" type="parTrans" cxnId="{E78A1EFA-1309-41B3-938B-889AF190761A}">
      <dgm:prSet/>
      <dgm:spPr/>
      <dgm:t>
        <a:bodyPr/>
        <a:lstStyle/>
        <a:p>
          <a:endParaRPr lang="en-US"/>
        </a:p>
      </dgm:t>
    </dgm:pt>
    <dgm:pt modelId="{E23B9EA3-B7B1-43AA-9AD7-12CE3479E0BA}" type="sibTrans" cxnId="{E78A1EFA-1309-41B3-938B-889AF190761A}">
      <dgm:prSet/>
      <dgm:spPr/>
      <dgm:t>
        <a:bodyPr/>
        <a:lstStyle/>
        <a:p>
          <a:endParaRPr lang="en-US"/>
        </a:p>
      </dgm:t>
    </dgm:pt>
    <dgm:pt modelId="{8181794F-4E98-4CD1-A48A-7144D918F1BB}">
      <dgm:prSet phldrT="[Text]"/>
      <dgm:spPr/>
      <dgm:t>
        <a:bodyPr/>
        <a:lstStyle/>
        <a:p>
          <a:r>
            <a:rPr lang="en-US"/>
            <a:t>1-1 pairing with an experienced </a:t>
          </a:r>
          <a:r>
            <a:rPr lang="en-US">
              <a:solidFill>
                <a:srgbClr val="005DAA"/>
              </a:solidFill>
            </a:rPr>
            <a:t>mentor</a:t>
          </a:r>
        </a:p>
      </dgm:t>
    </dgm:pt>
    <dgm:pt modelId="{9BDA582A-180D-4ADE-8A71-2FD502631F3D}" type="parTrans" cxnId="{F5A939EE-CBC9-4CAA-9F07-AD3254A3B6DD}">
      <dgm:prSet/>
      <dgm:spPr/>
      <dgm:t>
        <a:bodyPr/>
        <a:lstStyle/>
        <a:p>
          <a:endParaRPr lang="en-US"/>
        </a:p>
      </dgm:t>
    </dgm:pt>
    <dgm:pt modelId="{DE1FEBAD-9C35-4533-B426-C92A8BADBCFA}" type="sibTrans" cxnId="{F5A939EE-CBC9-4CAA-9F07-AD3254A3B6DD}">
      <dgm:prSet/>
      <dgm:spPr/>
      <dgm:t>
        <a:bodyPr/>
        <a:lstStyle/>
        <a:p>
          <a:endParaRPr lang="en-US"/>
        </a:p>
      </dgm:t>
    </dgm:pt>
    <dgm:pt modelId="{06E07DE2-C5DD-49A8-B3DD-37474E35C2D8}">
      <dgm:prSet phldrT="[Text]"/>
      <dgm:spPr>
        <a:solidFill>
          <a:srgbClr val="005DAA"/>
        </a:solidFill>
      </dgm:spPr>
      <dgm:t>
        <a:bodyPr/>
        <a:lstStyle/>
        <a:p>
          <a:r>
            <a:rPr lang="en-US"/>
            <a:t>Related Instruction (RI)</a:t>
          </a:r>
        </a:p>
      </dgm:t>
    </dgm:pt>
    <dgm:pt modelId="{1C66B1E9-F9DF-4093-8D5F-7DC1BE874574}" type="parTrans" cxnId="{A1ACAD86-04A5-497A-876F-685FD6FAA982}">
      <dgm:prSet/>
      <dgm:spPr/>
      <dgm:t>
        <a:bodyPr/>
        <a:lstStyle/>
        <a:p>
          <a:endParaRPr lang="en-US"/>
        </a:p>
      </dgm:t>
    </dgm:pt>
    <dgm:pt modelId="{24410D16-E9D9-4649-ACCD-BDA58ABC3265}" type="sibTrans" cxnId="{A1ACAD86-04A5-497A-876F-685FD6FAA982}">
      <dgm:prSet/>
      <dgm:spPr/>
      <dgm:t>
        <a:bodyPr/>
        <a:lstStyle/>
        <a:p>
          <a:endParaRPr lang="en-US"/>
        </a:p>
      </dgm:t>
    </dgm:pt>
    <dgm:pt modelId="{E4E124AD-C154-43BA-89CB-9B54C92862C5}">
      <dgm:prSet phldrT="[Text]"/>
      <dgm:spPr/>
      <dgm:t>
        <a:bodyPr/>
        <a:lstStyle/>
        <a:p>
          <a:r>
            <a:rPr lang="en-US"/>
            <a:t>Applied theoretical and technical learning</a:t>
          </a:r>
        </a:p>
      </dgm:t>
    </dgm:pt>
    <dgm:pt modelId="{204771FF-ED57-45BF-A709-AFF04C019633}" type="parTrans" cxnId="{C0DC0336-9DF1-406B-B738-1109335F2AA0}">
      <dgm:prSet/>
      <dgm:spPr/>
      <dgm:t>
        <a:bodyPr/>
        <a:lstStyle/>
        <a:p>
          <a:endParaRPr lang="en-US"/>
        </a:p>
      </dgm:t>
    </dgm:pt>
    <dgm:pt modelId="{9787CD5D-A25D-4D7D-94C3-CC0BACB4597D}" type="sibTrans" cxnId="{C0DC0336-9DF1-406B-B738-1109335F2AA0}">
      <dgm:prSet/>
      <dgm:spPr/>
      <dgm:t>
        <a:bodyPr/>
        <a:lstStyle/>
        <a:p>
          <a:endParaRPr lang="en-US"/>
        </a:p>
      </dgm:t>
    </dgm:pt>
    <dgm:pt modelId="{0C6DE690-CBF4-454F-8318-47D88248ACE3}" type="pres">
      <dgm:prSet presAssocID="{29BFD5DF-7455-4D5F-A0FD-907B90B8894D}" presName="Name0" presStyleCnt="0">
        <dgm:presLayoutVars>
          <dgm:dir/>
          <dgm:animLvl val="lvl"/>
          <dgm:resizeHandles val="exact"/>
        </dgm:presLayoutVars>
      </dgm:prSet>
      <dgm:spPr/>
    </dgm:pt>
    <dgm:pt modelId="{B5159C39-0BBA-4737-B0A3-603516DEDBC9}" type="pres">
      <dgm:prSet presAssocID="{A4F2E160-95A2-4E12-A30B-DF7A1C193AB2}" presName="composite" presStyleCnt="0"/>
      <dgm:spPr/>
    </dgm:pt>
    <dgm:pt modelId="{39F384FC-82C0-48A9-965C-E77C1AC5A27A}" type="pres">
      <dgm:prSet presAssocID="{A4F2E160-95A2-4E12-A30B-DF7A1C193AB2}" presName="parTx" presStyleLbl="alignNode1" presStyleIdx="0" presStyleCnt="2">
        <dgm:presLayoutVars>
          <dgm:chMax val="0"/>
          <dgm:chPref val="0"/>
          <dgm:bulletEnabled val="1"/>
        </dgm:presLayoutVars>
      </dgm:prSet>
      <dgm:spPr/>
    </dgm:pt>
    <dgm:pt modelId="{54DE1265-7389-4B8F-B00A-0715CF889338}" type="pres">
      <dgm:prSet presAssocID="{A4F2E160-95A2-4E12-A30B-DF7A1C193AB2}" presName="desTx" presStyleLbl="alignAccFollowNode1" presStyleIdx="0" presStyleCnt="2">
        <dgm:presLayoutVars>
          <dgm:bulletEnabled val="1"/>
        </dgm:presLayoutVars>
      </dgm:prSet>
      <dgm:spPr/>
    </dgm:pt>
    <dgm:pt modelId="{CA8AA9AF-6F01-4175-8DD2-8B91D51CA479}" type="pres">
      <dgm:prSet presAssocID="{F166E5A5-9661-47DF-96C0-E26A1B3CB4AA}" presName="space" presStyleCnt="0"/>
      <dgm:spPr/>
    </dgm:pt>
    <dgm:pt modelId="{B23F3B14-5D98-452E-9836-C7677B26B954}" type="pres">
      <dgm:prSet presAssocID="{06E07DE2-C5DD-49A8-B3DD-37474E35C2D8}" presName="composite" presStyleCnt="0"/>
      <dgm:spPr/>
    </dgm:pt>
    <dgm:pt modelId="{B303EF18-AD00-421E-BBDC-A2AAD495E597}" type="pres">
      <dgm:prSet presAssocID="{06E07DE2-C5DD-49A8-B3DD-37474E35C2D8}" presName="parTx" presStyleLbl="alignNode1" presStyleIdx="1" presStyleCnt="2">
        <dgm:presLayoutVars>
          <dgm:chMax val="0"/>
          <dgm:chPref val="0"/>
          <dgm:bulletEnabled val="1"/>
        </dgm:presLayoutVars>
      </dgm:prSet>
      <dgm:spPr/>
    </dgm:pt>
    <dgm:pt modelId="{A0F017D5-0475-44AA-BB3D-48B1479E352D}" type="pres">
      <dgm:prSet presAssocID="{06E07DE2-C5DD-49A8-B3DD-37474E35C2D8}" presName="desTx" presStyleLbl="alignAccFollowNode1" presStyleIdx="1" presStyleCnt="2">
        <dgm:presLayoutVars>
          <dgm:bulletEnabled val="1"/>
        </dgm:presLayoutVars>
      </dgm:prSet>
      <dgm:spPr/>
    </dgm:pt>
  </dgm:ptLst>
  <dgm:cxnLst>
    <dgm:cxn modelId="{C0DC0336-9DF1-406B-B738-1109335F2AA0}" srcId="{06E07DE2-C5DD-49A8-B3DD-37474E35C2D8}" destId="{E4E124AD-C154-43BA-89CB-9B54C92862C5}" srcOrd="0" destOrd="0" parTransId="{204771FF-ED57-45BF-A709-AFF04C019633}" sibTransId="{9787CD5D-A25D-4D7D-94C3-CC0BACB4597D}"/>
    <dgm:cxn modelId="{D12BD544-E4A9-41AE-83A4-16ADD948C30C}" srcId="{29BFD5DF-7455-4D5F-A0FD-907B90B8894D}" destId="{A4F2E160-95A2-4E12-A30B-DF7A1C193AB2}" srcOrd="0" destOrd="0" parTransId="{6F7E4A7D-F819-42A9-B0A8-40ECE0AB46F6}" sibTransId="{F166E5A5-9661-47DF-96C0-E26A1B3CB4AA}"/>
    <dgm:cxn modelId="{9A9A2546-7ADB-4A10-818D-34BD352803BE}" type="presOf" srcId="{29BFD5DF-7455-4D5F-A0FD-907B90B8894D}" destId="{0C6DE690-CBF4-454F-8318-47D88248ACE3}" srcOrd="0" destOrd="0" presId="urn:microsoft.com/office/officeart/2005/8/layout/hList1"/>
    <dgm:cxn modelId="{A1ACAD86-04A5-497A-876F-685FD6FAA982}" srcId="{29BFD5DF-7455-4D5F-A0FD-907B90B8894D}" destId="{06E07DE2-C5DD-49A8-B3DD-37474E35C2D8}" srcOrd="1" destOrd="0" parTransId="{1C66B1E9-F9DF-4093-8D5F-7DC1BE874574}" sibTransId="{24410D16-E9D9-4649-ACCD-BDA58ABC3265}"/>
    <dgm:cxn modelId="{0C202FB6-C3E4-425E-AD34-ADABE620C3A9}" type="presOf" srcId="{8181794F-4E98-4CD1-A48A-7144D918F1BB}" destId="{54DE1265-7389-4B8F-B00A-0715CF889338}" srcOrd="0" destOrd="1" presId="urn:microsoft.com/office/officeart/2005/8/layout/hList1"/>
    <dgm:cxn modelId="{85C716C7-1387-4DD0-9488-F3264273C078}" type="presOf" srcId="{6F8919FC-F5A9-46DF-958C-7C2CF9BF7596}" destId="{54DE1265-7389-4B8F-B00A-0715CF889338}" srcOrd="0" destOrd="0" presId="urn:microsoft.com/office/officeart/2005/8/layout/hList1"/>
    <dgm:cxn modelId="{A56174D0-8287-4AE1-9A06-7247F47C54EE}" type="presOf" srcId="{06E07DE2-C5DD-49A8-B3DD-37474E35C2D8}" destId="{B303EF18-AD00-421E-BBDC-A2AAD495E597}" srcOrd="0" destOrd="0" presId="urn:microsoft.com/office/officeart/2005/8/layout/hList1"/>
    <dgm:cxn modelId="{F5A939EE-CBC9-4CAA-9F07-AD3254A3B6DD}" srcId="{A4F2E160-95A2-4E12-A30B-DF7A1C193AB2}" destId="{8181794F-4E98-4CD1-A48A-7144D918F1BB}" srcOrd="1" destOrd="0" parTransId="{9BDA582A-180D-4ADE-8A71-2FD502631F3D}" sibTransId="{DE1FEBAD-9C35-4533-B426-C92A8BADBCFA}"/>
    <dgm:cxn modelId="{E1817EF1-D9F7-41CA-94CF-F771B10D71EA}" type="presOf" srcId="{A4F2E160-95A2-4E12-A30B-DF7A1C193AB2}" destId="{39F384FC-82C0-48A9-965C-E77C1AC5A27A}" srcOrd="0" destOrd="0" presId="urn:microsoft.com/office/officeart/2005/8/layout/hList1"/>
    <dgm:cxn modelId="{AA1B71F4-E474-49FB-8F56-2BDFAA80AA0A}" type="presOf" srcId="{E4E124AD-C154-43BA-89CB-9B54C92862C5}" destId="{A0F017D5-0475-44AA-BB3D-48B1479E352D}" srcOrd="0" destOrd="0" presId="urn:microsoft.com/office/officeart/2005/8/layout/hList1"/>
    <dgm:cxn modelId="{E78A1EFA-1309-41B3-938B-889AF190761A}" srcId="{A4F2E160-95A2-4E12-A30B-DF7A1C193AB2}" destId="{6F8919FC-F5A9-46DF-958C-7C2CF9BF7596}" srcOrd="0" destOrd="0" parTransId="{16B844D5-165F-4FF7-A576-5F466DADA894}" sibTransId="{E23B9EA3-B7B1-43AA-9AD7-12CE3479E0BA}"/>
    <dgm:cxn modelId="{707BB2A5-206B-4B0D-BE57-E37224220A66}" type="presParOf" srcId="{0C6DE690-CBF4-454F-8318-47D88248ACE3}" destId="{B5159C39-0BBA-4737-B0A3-603516DEDBC9}" srcOrd="0" destOrd="0" presId="urn:microsoft.com/office/officeart/2005/8/layout/hList1"/>
    <dgm:cxn modelId="{1F0F6597-94FD-4818-8B5B-667FDDAB40D9}" type="presParOf" srcId="{B5159C39-0BBA-4737-B0A3-603516DEDBC9}" destId="{39F384FC-82C0-48A9-965C-E77C1AC5A27A}" srcOrd="0" destOrd="0" presId="urn:microsoft.com/office/officeart/2005/8/layout/hList1"/>
    <dgm:cxn modelId="{1E059706-A2CA-491B-8D93-CF738F8619C9}" type="presParOf" srcId="{B5159C39-0BBA-4737-B0A3-603516DEDBC9}" destId="{54DE1265-7389-4B8F-B00A-0715CF889338}" srcOrd="1" destOrd="0" presId="urn:microsoft.com/office/officeart/2005/8/layout/hList1"/>
    <dgm:cxn modelId="{78E4B29F-ACE4-4EBD-853E-71B68CCAFBF1}" type="presParOf" srcId="{0C6DE690-CBF4-454F-8318-47D88248ACE3}" destId="{CA8AA9AF-6F01-4175-8DD2-8B91D51CA479}" srcOrd="1" destOrd="0" presId="urn:microsoft.com/office/officeart/2005/8/layout/hList1"/>
    <dgm:cxn modelId="{7223C47D-0202-4F47-9D9C-BF7EC8E6D4E4}" type="presParOf" srcId="{0C6DE690-CBF4-454F-8318-47D88248ACE3}" destId="{B23F3B14-5D98-452E-9836-C7677B26B954}" srcOrd="2" destOrd="0" presId="urn:microsoft.com/office/officeart/2005/8/layout/hList1"/>
    <dgm:cxn modelId="{CCF38FD2-A1FD-4319-B9CF-CC8E7C68E848}" type="presParOf" srcId="{B23F3B14-5D98-452E-9836-C7677B26B954}" destId="{B303EF18-AD00-421E-BBDC-A2AAD495E597}" srcOrd="0" destOrd="0" presId="urn:microsoft.com/office/officeart/2005/8/layout/hList1"/>
    <dgm:cxn modelId="{E12BDBFD-EAB8-466A-9B59-9933E23F56F7}" type="presParOf" srcId="{B23F3B14-5D98-452E-9836-C7677B26B954}" destId="{A0F017D5-0475-44AA-BB3D-48B1479E352D}"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4879BC-58B9-4FC4-9045-79652F4C241E}" type="doc">
      <dgm:prSet loTypeId="urn:microsoft.com/office/officeart/2005/8/layout/process1" loCatId="process" qsTypeId="urn:microsoft.com/office/officeart/2005/8/quickstyle/simple4" qsCatId="simple" csTypeId="urn:microsoft.com/office/officeart/2005/8/colors/accent1_2" csCatId="accent1" phldr="1"/>
      <dgm:spPr/>
      <dgm:t>
        <a:bodyPr/>
        <a:lstStyle/>
        <a:p>
          <a:endParaRPr lang="en-US"/>
        </a:p>
      </dgm:t>
    </dgm:pt>
    <dgm:pt modelId="{5CC5F7B4-7565-4CD4-BE01-CF0E627118EA}">
      <dgm:prSet phldrT="[Text]" custT="1"/>
      <dgm:spPr/>
      <dgm:t>
        <a:bodyPr/>
        <a:lstStyle/>
        <a:p>
          <a:pPr algn="ctr">
            <a:buNone/>
          </a:pPr>
          <a:r>
            <a:rPr lang="en-US" sz="4200" b="1"/>
            <a:t>Ask Your Apprentice to Reflect</a:t>
          </a:r>
        </a:p>
      </dgm:t>
    </dgm:pt>
    <dgm:pt modelId="{5626DEA9-E640-4DCB-A33B-3BDB8AFA7920}" type="parTrans" cxnId="{7042B5B5-9835-434C-AC6D-8AC134607FF6}">
      <dgm:prSet/>
      <dgm:spPr/>
      <dgm:t>
        <a:bodyPr/>
        <a:lstStyle/>
        <a:p>
          <a:endParaRPr lang="en-US"/>
        </a:p>
      </dgm:t>
    </dgm:pt>
    <dgm:pt modelId="{5003DBA1-7D53-4D6E-9156-8683D0B11D78}" type="sibTrans" cxnId="{7042B5B5-9835-434C-AC6D-8AC134607FF6}">
      <dgm:prSet/>
      <dgm:spPr/>
      <dgm:t>
        <a:bodyPr/>
        <a:lstStyle/>
        <a:p>
          <a:endParaRPr lang="en-US"/>
        </a:p>
      </dgm:t>
    </dgm:pt>
    <dgm:pt modelId="{2034CD88-002C-4B0C-B525-1A0C94D1BBA4}">
      <dgm:prSet phldrT="[Text]" custT="1"/>
      <dgm:spPr/>
      <dgm:t>
        <a:bodyPr/>
        <a:lstStyle/>
        <a:p>
          <a:pPr algn="ctr"/>
          <a:r>
            <a:rPr lang="en-US" sz="4200" b="1"/>
            <a:t>Share your Feedback</a:t>
          </a:r>
        </a:p>
      </dgm:t>
    </dgm:pt>
    <dgm:pt modelId="{06A120B6-75D7-48B3-A132-D4FB91DE9B82}" type="parTrans" cxnId="{B13B6005-8C58-4F85-9A3A-5CAF60E49102}">
      <dgm:prSet/>
      <dgm:spPr/>
      <dgm:t>
        <a:bodyPr/>
        <a:lstStyle/>
        <a:p>
          <a:endParaRPr lang="en-US"/>
        </a:p>
      </dgm:t>
    </dgm:pt>
    <dgm:pt modelId="{44159462-445F-40DB-9BAF-B6200AF93573}" type="sibTrans" cxnId="{B13B6005-8C58-4F85-9A3A-5CAF60E49102}">
      <dgm:prSet/>
      <dgm:spPr/>
      <dgm:t>
        <a:bodyPr/>
        <a:lstStyle/>
        <a:p>
          <a:endParaRPr lang="en-US"/>
        </a:p>
      </dgm:t>
    </dgm:pt>
    <dgm:pt modelId="{4355B307-3620-43EE-9D36-20441277E4BD}">
      <dgm:prSet phldrT="[Text]" custT="1"/>
      <dgm:spPr/>
      <dgm:t>
        <a:bodyPr/>
        <a:lstStyle/>
        <a:p>
          <a:pPr algn="l"/>
          <a:r>
            <a:rPr lang="en-US" sz="3400" b="0">
              <a:latin typeface="Nunito Medium" panose="020B0604020202020204" charset="0"/>
            </a:rPr>
            <a:t>Use the “sandwich” method.</a:t>
          </a:r>
        </a:p>
      </dgm:t>
    </dgm:pt>
    <dgm:pt modelId="{1477C073-B57D-4A98-9514-4F9CD456A1EF}" type="parTrans" cxnId="{B2FD8962-4F4F-4387-BB34-28B7ADD11D04}">
      <dgm:prSet/>
      <dgm:spPr/>
      <dgm:t>
        <a:bodyPr/>
        <a:lstStyle/>
        <a:p>
          <a:endParaRPr lang="en-US"/>
        </a:p>
      </dgm:t>
    </dgm:pt>
    <dgm:pt modelId="{4DCBBA2A-905B-41DD-91A3-D253F43BCD71}" type="sibTrans" cxnId="{B2FD8962-4F4F-4387-BB34-28B7ADD11D04}">
      <dgm:prSet/>
      <dgm:spPr/>
      <dgm:t>
        <a:bodyPr/>
        <a:lstStyle/>
        <a:p>
          <a:endParaRPr lang="en-US"/>
        </a:p>
      </dgm:t>
    </dgm:pt>
    <dgm:pt modelId="{8565032A-ABD3-42C3-8F2A-287F439EA21D}">
      <dgm:prSet phldrT="[Text]" custT="1"/>
      <dgm:spPr/>
      <dgm:t>
        <a:bodyPr/>
        <a:lstStyle/>
        <a:p>
          <a:pPr algn="ctr"/>
          <a:r>
            <a:rPr lang="en-US" sz="4200" b="1"/>
            <a:t>Clarify and Discuss</a:t>
          </a:r>
        </a:p>
      </dgm:t>
    </dgm:pt>
    <dgm:pt modelId="{CE3020E5-B569-4CB1-B56D-B7AD419A144E}" type="parTrans" cxnId="{9400A001-1A25-435D-BC59-7959D6A70E98}">
      <dgm:prSet/>
      <dgm:spPr/>
      <dgm:t>
        <a:bodyPr/>
        <a:lstStyle/>
        <a:p>
          <a:endParaRPr lang="en-US"/>
        </a:p>
      </dgm:t>
    </dgm:pt>
    <dgm:pt modelId="{E709CB65-ABE6-4123-A929-47F4320F43BB}" type="sibTrans" cxnId="{9400A001-1A25-435D-BC59-7959D6A70E98}">
      <dgm:prSet/>
      <dgm:spPr/>
      <dgm:t>
        <a:bodyPr/>
        <a:lstStyle/>
        <a:p>
          <a:endParaRPr lang="en-US"/>
        </a:p>
      </dgm:t>
    </dgm:pt>
    <dgm:pt modelId="{C688A434-571D-4375-BC23-B99FEFA25DAE}">
      <dgm:prSet phldrT="[Text]" custT="1"/>
      <dgm:spPr/>
      <dgm:t>
        <a:bodyPr/>
        <a:lstStyle/>
        <a:p>
          <a:pPr algn="l"/>
          <a:r>
            <a:rPr lang="en-US" sz="3400" b="0" spc="32">
              <a:latin typeface="Nunito Medium"/>
              <a:ea typeface="Nunito Medium"/>
              <a:cs typeface="Nunito Medium"/>
              <a:sym typeface="Nunito Medium"/>
            </a:rPr>
            <a:t>Create a follow up plan together.</a:t>
          </a:r>
          <a:endParaRPr lang="en-US" sz="3400" b="0"/>
        </a:p>
      </dgm:t>
    </dgm:pt>
    <dgm:pt modelId="{440A95BA-F5E3-4521-9980-01C45125A6B1}" type="parTrans" cxnId="{4FEC4535-DF6F-4918-A5FB-84B8165DE87E}">
      <dgm:prSet/>
      <dgm:spPr/>
      <dgm:t>
        <a:bodyPr/>
        <a:lstStyle/>
        <a:p>
          <a:endParaRPr lang="en-US"/>
        </a:p>
      </dgm:t>
    </dgm:pt>
    <dgm:pt modelId="{2E81812F-67EC-439A-BED8-3A96A589AE45}" type="sibTrans" cxnId="{4FEC4535-DF6F-4918-A5FB-84B8165DE87E}">
      <dgm:prSet/>
      <dgm:spPr/>
      <dgm:t>
        <a:bodyPr/>
        <a:lstStyle/>
        <a:p>
          <a:endParaRPr lang="en-US"/>
        </a:p>
      </dgm:t>
    </dgm:pt>
    <dgm:pt modelId="{FC931008-43BA-47D9-8F2E-2204766EF9BB}">
      <dgm:prSet phldrT="[Text]" custT="1"/>
      <dgm:spPr/>
      <dgm:t>
        <a:bodyPr/>
        <a:lstStyle/>
        <a:p>
          <a:pPr algn="l"/>
          <a:r>
            <a:rPr lang="en-US" sz="3400" b="0" spc="32">
              <a:latin typeface="Nunito Medium"/>
              <a:ea typeface="Nunito Medium"/>
              <a:cs typeface="Nunito Medium"/>
              <a:sym typeface="Nunito Medium"/>
            </a:rPr>
            <a:t>Ask if your apprentice has any questions/ thoughts. </a:t>
          </a:r>
          <a:endParaRPr lang="en-US" sz="3400" b="0"/>
        </a:p>
      </dgm:t>
    </dgm:pt>
    <dgm:pt modelId="{A0EC47F9-C261-45B8-B2B0-A0B162E0515E}" type="sibTrans" cxnId="{559E98F3-D37E-45ED-917E-021936A0D93E}">
      <dgm:prSet/>
      <dgm:spPr/>
      <dgm:t>
        <a:bodyPr/>
        <a:lstStyle/>
        <a:p>
          <a:endParaRPr lang="en-US"/>
        </a:p>
      </dgm:t>
    </dgm:pt>
    <dgm:pt modelId="{35DD0323-704C-44C5-9263-E0E94849CD46}" type="parTrans" cxnId="{559E98F3-D37E-45ED-917E-021936A0D93E}">
      <dgm:prSet/>
      <dgm:spPr/>
      <dgm:t>
        <a:bodyPr/>
        <a:lstStyle/>
        <a:p>
          <a:endParaRPr lang="en-US"/>
        </a:p>
      </dgm:t>
    </dgm:pt>
    <dgm:pt modelId="{7E6B0552-CE68-490B-B2CC-D509C25A939E}">
      <dgm:prSet phldrT="[Text]" custT="1"/>
      <dgm:spPr/>
      <dgm:t>
        <a:bodyPr/>
        <a:lstStyle/>
        <a:p>
          <a:pPr algn="ctr"/>
          <a:r>
            <a:rPr lang="en-US" sz="4800" b="1"/>
            <a:t>Next Steps</a:t>
          </a:r>
        </a:p>
      </dgm:t>
    </dgm:pt>
    <dgm:pt modelId="{E827D992-3DB4-4ACA-A805-BEC925AE07E8}" type="sibTrans" cxnId="{151F120F-D79F-43C6-B51D-8849A8FD8445}">
      <dgm:prSet/>
      <dgm:spPr/>
      <dgm:t>
        <a:bodyPr/>
        <a:lstStyle/>
        <a:p>
          <a:endParaRPr lang="en-US"/>
        </a:p>
      </dgm:t>
    </dgm:pt>
    <dgm:pt modelId="{AAB5FA14-3990-42C9-BD84-BF6017125E32}" type="parTrans" cxnId="{151F120F-D79F-43C6-B51D-8849A8FD8445}">
      <dgm:prSet/>
      <dgm:spPr/>
      <dgm:t>
        <a:bodyPr/>
        <a:lstStyle/>
        <a:p>
          <a:endParaRPr lang="en-US"/>
        </a:p>
      </dgm:t>
    </dgm:pt>
    <dgm:pt modelId="{3516100D-7745-4B5B-A9AF-B7C9AC65311A}">
      <dgm:prSet phldrT="[Text]" custT="1"/>
      <dgm:spPr/>
      <dgm:t>
        <a:bodyPr/>
        <a:lstStyle/>
        <a:p>
          <a:pPr algn="l">
            <a:buFont typeface="Arial" panose="020B0604020202020204" pitchFamily="34" charset="0"/>
            <a:buChar char="•"/>
          </a:pPr>
          <a:r>
            <a:rPr lang="en-US" sz="3400" b="0">
              <a:latin typeface="Nunito Medium" panose="020B0604020202020204" charset="0"/>
            </a:rPr>
            <a:t>What did you do well? How could you improve? </a:t>
          </a:r>
          <a:endParaRPr lang="en-US" sz="3400" b="0"/>
        </a:p>
      </dgm:t>
    </dgm:pt>
    <dgm:pt modelId="{C0B8D527-26CE-420E-ACF2-0742B23B41C3}" type="parTrans" cxnId="{E0AC6DAA-AD40-41EB-8135-DBDC32B28732}">
      <dgm:prSet/>
      <dgm:spPr/>
      <dgm:t>
        <a:bodyPr/>
        <a:lstStyle/>
        <a:p>
          <a:endParaRPr lang="en-US"/>
        </a:p>
      </dgm:t>
    </dgm:pt>
    <dgm:pt modelId="{FDC7AEA8-48EE-4939-8166-137AE731FB1E}" type="sibTrans" cxnId="{E0AC6DAA-AD40-41EB-8135-DBDC32B28732}">
      <dgm:prSet/>
      <dgm:spPr/>
      <dgm:t>
        <a:bodyPr/>
        <a:lstStyle/>
        <a:p>
          <a:endParaRPr lang="en-US"/>
        </a:p>
      </dgm:t>
    </dgm:pt>
    <dgm:pt modelId="{6787DE23-9263-48E5-B098-E6AABAAF2AFE}">
      <dgm:prSet phldrT="[Text]" custT="1"/>
      <dgm:spPr/>
      <dgm:t>
        <a:bodyPr/>
        <a:lstStyle/>
        <a:p>
          <a:pPr algn="l"/>
          <a:r>
            <a:rPr lang="en-US" sz="3400" b="0">
              <a:latin typeface="Nunito Medium" panose="020B0604020202020204" charset="0"/>
            </a:rPr>
            <a:t>Be specific &amp; concise.</a:t>
          </a:r>
        </a:p>
      </dgm:t>
    </dgm:pt>
    <dgm:pt modelId="{B8307C36-F1BE-4898-9B1F-459DE10425FD}" type="parTrans" cxnId="{52F62EDE-1BF1-4CBB-A2BE-39B9ABD5A056}">
      <dgm:prSet/>
      <dgm:spPr/>
      <dgm:t>
        <a:bodyPr/>
        <a:lstStyle/>
        <a:p>
          <a:endParaRPr lang="en-US"/>
        </a:p>
      </dgm:t>
    </dgm:pt>
    <dgm:pt modelId="{A0933DB3-2DD9-4116-B70A-014015DCC2E7}" type="sibTrans" cxnId="{52F62EDE-1BF1-4CBB-A2BE-39B9ABD5A056}">
      <dgm:prSet/>
      <dgm:spPr/>
      <dgm:t>
        <a:bodyPr/>
        <a:lstStyle/>
        <a:p>
          <a:endParaRPr lang="en-US"/>
        </a:p>
      </dgm:t>
    </dgm:pt>
    <dgm:pt modelId="{443ABDBE-3C14-4C0A-B97A-64422797FD11}" type="pres">
      <dgm:prSet presAssocID="{C84879BC-58B9-4FC4-9045-79652F4C241E}" presName="Name0" presStyleCnt="0">
        <dgm:presLayoutVars>
          <dgm:dir/>
          <dgm:resizeHandles val="exact"/>
        </dgm:presLayoutVars>
      </dgm:prSet>
      <dgm:spPr/>
    </dgm:pt>
    <dgm:pt modelId="{E55B1623-C252-4B6D-A450-F748F75BE46F}" type="pres">
      <dgm:prSet presAssocID="{5CC5F7B4-7565-4CD4-BE01-CF0E627118EA}" presName="node" presStyleLbl="node1" presStyleIdx="0" presStyleCnt="4">
        <dgm:presLayoutVars>
          <dgm:bulletEnabled val="1"/>
        </dgm:presLayoutVars>
      </dgm:prSet>
      <dgm:spPr/>
    </dgm:pt>
    <dgm:pt modelId="{9F66AAD6-9FE8-4A6E-B58F-6F48786D5219}" type="pres">
      <dgm:prSet presAssocID="{5003DBA1-7D53-4D6E-9156-8683D0B11D78}" presName="sibTrans" presStyleLbl="sibTrans2D1" presStyleIdx="0" presStyleCnt="3"/>
      <dgm:spPr/>
    </dgm:pt>
    <dgm:pt modelId="{97873E2B-74D1-4BE3-88F6-847D2760E4DE}" type="pres">
      <dgm:prSet presAssocID="{5003DBA1-7D53-4D6E-9156-8683D0B11D78}" presName="connectorText" presStyleLbl="sibTrans2D1" presStyleIdx="0" presStyleCnt="3"/>
      <dgm:spPr/>
    </dgm:pt>
    <dgm:pt modelId="{370BFCC0-3D60-4175-A69A-9984BFF4CBF2}" type="pres">
      <dgm:prSet presAssocID="{2034CD88-002C-4B0C-B525-1A0C94D1BBA4}" presName="node" presStyleLbl="node1" presStyleIdx="1" presStyleCnt="4">
        <dgm:presLayoutVars>
          <dgm:bulletEnabled val="1"/>
        </dgm:presLayoutVars>
      </dgm:prSet>
      <dgm:spPr/>
    </dgm:pt>
    <dgm:pt modelId="{4D22FC8D-5E06-4177-9B3C-DC7D0777EAE6}" type="pres">
      <dgm:prSet presAssocID="{44159462-445F-40DB-9BAF-B6200AF93573}" presName="sibTrans" presStyleLbl="sibTrans2D1" presStyleIdx="1" presStyleCnt="3"/>
      <dgm:spPr/>
    </dgm:pt>
    <dgm:pt modelId="{4272BC01-4F05-4710-87A7-DFAD609E31C9}" type="pres">
      <dgm:prSet presAssocID="{44159462-445F-40DB-9BAF-B6200AF93573}" presName="connectorText" presStyleLbl="sibTrans2D1" presStyleIdx="1" presStyleCnt="3"/>
      <dgm:spPr/>
    </dgm:pt>
    <dgm:pt modelId="{9C4A0311-531F-4C16-9D16-E608E3B18C2B}" type="pres">
      <dgm:prSet presAssocID="{8565032A-ABD3-42C3-8F2A-287F439EA21D}" presName="node" presStyleLbl="node1" presStyleIdx="2" presStyleCnt="4">
        <dgm:presLayoutVars>
          <dgm:bulletEnabled val="1"/>
        </dgm:presLayoutVars>
      </dgm:prSet>
      <dgm:spPr/>
    </dgm:pt>
    <dgm:pt modelId="{D7D2DFC8-5BC4-4D8D-9079-336DCD60AB02}" type="pres">
      <dgm:prSet presAssocID="{E709CB65-ABE6-4123-A929-47F4320F43BB}" presName="sibTrans" presStyleLbl="sibTrans2D1" presStyleIdx="2" presStyleCnt="3"/>
      <dgm:spPr/>
    </dgm:pt>
    <dgm:pt modelId="{8992DB8F-9636-4AE6-9E54-6DD866852DFE}" type="pres">
      <dgm:prSet presAssocID="{E709CB65-ABE6-4123-A929-47F4320F43BB}" presName="connectorText" presStyleLbl="sibTrans2D1" presStyleIdx="2" presStyleCnt="3"/>
      <dgm:spPr/>
    </dgm:pt>
    <dgm:pt modelId="{5857EF39-D12B-454D-9F80-A4EF36930694}" type="pres">
      <dgm:prSet presAssocID="{7E6B0552-CE68-490B-B2CC-D509C25A939E}" presName="node" presStyleLbl="node1" presStyleIdx="3" presStyleCnt="4">
        <dgm:presLayoutVars>
          <dgm:bulletEnabled val="1"/>
        </dgm:presLayoutVars>
      </dgm:prSet>
      <dgm:spPr/>
    </dgm:pt>
  </dgm:ptLst>
  <dgm:cxnLst>
    <dgm:cxn modelId="{9400A001-1A25-435D-BC59-7959D6A70E98}" srcId="{C84879BC-58B9-4FC4-9045-79652F4C241E}" destId="{8565032A-ABD3-42C3-8F2A-287F439EA21D}" srcOrd="2" destOrd="0" parTransId="{CE3020E5-B569-4CB1-B56D-B7AD419A144E}" sibTransId="{E709CB65-ABE6-4123-A929-47F4320F43BB}"/>
    <dgm:cxn modelId="{B13B6005-8C58-4F85-9A3A-5CAF60E49102}" srcId="{C84879BC-58B9-4FC4-9045-79652F4C241E}" destId="{2034CD88-002C-4B0C-B525-1A0C94D1BBA4}" srcOrd="1" destOrd="0" parTransId="{06A120B6-75D7-48B3-A132-D4FB91DE9B82}" sibTransId="{44159462-445F-40DB-9BAF-B6200AF93573}"/>
    <dgm:cxn modelId="{151F120F-D79F-43C6-B51D-8849A8FD8445}" srcId="{C84879BC-58B9-4FC4-9045-79652F4C241E}" destId="{7E6B0552-CE68-490B-B2CC-D509C25A939E}" srcOrd="3" destOrd="0" parTransId="{AAB5FA14-3990-42C9-BD84-BF6017125E32}" sibTransId="{E827D992-3DB4-4ACA-A805-BEC925AE07E8}"/>
    <dgm:cxn modelId="{8D35D815-40FF-4190-AD29-4C0B15CDF486}" type="presOf" srcId="{6787DE23-9263-48E5-B098-E6AABAAF2AFE}" destId="{370BFCC0-3D60-4175-A69A-9984BFF4CBF2}" srcOrd="0" destOrd="2" presId="urn:microsoft.com/office/officeart/2005/8/layout/process1"/>
    <dgm:cxn modelId="{7815F01A-A459-40A0-B95B-64A514F9E625}" type="presOf" srcId="{C688A434-571D-4375-BC23-B99FEFA25DAE}" destId="{5857EF39-D12B-454D-9F80-A4EF36930694}" srcOrd="0" destOrd="1" presId="urn:microsoft.com/office/officeart/2005/8/layout/process1"/>
    <dgm:cxn modelId="{A321E525-4377-48C0-BC0B-6FD7E5F61070}" type="presOf" srcId="{44159462-445F-40DB-9BAF-B6200AF93573}" destId="{4D22FC8D-5E06-4177-9B3C-DC7D0777EAE6}" srcOrd="0" destOrd="0" presId="urn:microsoft.com/office/officeart/2005/8/layout/process1"/>
    <dgm:cxn modelId="{4FEC4535-DF6F-4918-A5FB-84B8165DE87E}" srcId="{7E6B0552-CE68-490B-B2CC-D509C25A939E}" destId="{C688A434-571D-4375-BC23-B99FEFA25DAE}" srcOrd="0" destOrd="0" parTransId="{440A95BA-F5E3-4521-9980-01C45125A6B1}" sibTransId="{2E81812F-67EC-439A-BED8-3A96A589AE45}"/>
    <dgm:cxn modelId="{C6303A36-EEF0-44DE-BDD2-7D62A419EC05}" type="presOf" srcId="{7E6B0552-CE68-490B-B2CC-D509C25A939E}" destId="{5857EF39-D12B-454D-9F80-A4EF36930694}" srcOrd="0" destOrd="0" presId="urn:microsoft.com/office/officeart/2005/8/layout/process1"/>
    <dgm:cxn modelId="{F98C585B-0D38-47C7-A4B2-C0F9152FF7D1}" type="presOf" srcId="{3516100D-7745-4B5B-A9AF-B7C9AC65311A}" destId="{E55B1623-C252-4B6D-A450-F748F75BE46F}" srcOrd="0" destOrd="1" presId="urn:microsoft.com/office/officeart/2005/8/layout/process1"/>
    <dgm:cxn modelId="{03FA955F-3819-49A2-80FF-9DB0028B06BF}" type="presOf" srcId="{FC931008-43BA-47D9-8F2E-2204766EF9BB}" destId="{9C4A0311-531F-4C16-9D16-E608E3B18C2B}" srcOrd="0" destOrd="1" presId="urn:microsoft.com/office/officeart/2005/8/layout/process1"/>
    <dgm:cxn modelId="{B2FD8962-4F4F-4387-BB34-28B7ADD11D04}" srcId="{2034CD88-002C-4B0C-B525-1A0C94D1BBA4}" destId="{4355B307-3620-43EE-9D36-20441277E4BD}" srcOrd="0" destOrd="0" parTransId="{1477C073-B57D-4A98-9514-4F9CD456A1EF}" sibTransId="{4DCBBA2A-905B-41DD-91A3-D253F43BCD71}"/>
    <dgm:cxn modelId="{C116EB6B-2524-493E-AA56-673E9030598D}" type="presOf" srcId="{E709CB65-ABE6-4123-A929-47F4320F43BB}" destId="{8992DB8F-9636-4AE6-9E54-6DD866852DFE}" srcOrd="1" destOrd="0" presId="urn:microsoft.com/office/officeart/2005/8/layout/process1"/>
    <dgm:cxn modelId="{7224C873-E7EF-416E-80B1-EEA23B08E72D}" type="presOf" srcId="{44159462-445F-40DB-9BAF-B6200AF93573}" destId="{4272BC01-4F05-4710-87A7-DFAD609E31C9}" srcOrd="1" destOrd="0" presId="urn:microsoft.com/office/officeart/2005/8/layout/process1"/>
    <dgm:cxn modelId="{28206559-20A1-4DB7-B90B-B1479D1DEDAE}" type="presOf" srcId="{5003DBA1-7D53-4D6E-9156-8683D0B11D78}" destId="{9F66AAD6-9FE8-4A6E-B58F-6F48786D5219}" srcOrd="0" destOrd="0" presId="urn:microsoft.com/office/officeart/2005/8/layout/process1"/>
    <dgm:cxn modelId="{A7C9DB7D-70BC-445A-8386-C3E4D2269AFA}" type="presOf" srcId="{E709CB65-ABE6-4123-A929-47F4320F43BB}" destId="{D7D2DFC8-5BC4-4D8D-9079-336DCD60AB02}" srcOrd="0" destOrd="0" presId="urn:microsoft.com/office/officeart/2005/8/layout/process1"/>
    <dgm:cxn modelId="{56807A91-618E-4555-9957-B09DBBED270F}" type="presOf" srcId="{8565032A-ABD3-42C3-8F2A-287F439EA21D}" destId="{9C4A0311-531F-4C16-9D16-E608E3B18C2B}" srcOrd="0" destOrd="0" presId="urn:microsoft.com/office/officeart/2005/8/layout/process1"/>
    <dgm:cxn modelId="{A080E291-A50A-42AA-AAB7-2365EA8733FE}" type="presOf" srcId="{2034CD88-002C-4B0C-B525-1A0C94D1BBA4}" destId="{370BFCC0-3D60-4175-A69A-9984BFF4CBF2}" srcOrd="0" destOrd="0" presId="urn:microsoft.com/office/officeart/2005/8/layout/process1"/>
    <dgm:cxn modelId="{09C33D9E-2A14-4242-9221-02C05233F061}" type="presOf" srcId="{4355B307-3620-43EE-9D36-20441277E4BD}" destId="{370BFCC0-3D60-4175-A69A-9984BFF4CBF2}" srcOrd="0" destOrd="1" presId="urn:microsoft.com/office/officeart/2005/8/layout/process1"/>
    <dgm:cxn modelId="{E0AC6DAA-AD40-41EB-8135-DBDC32B28732}" srcId="{5CC5F7B4-7565-4CD4-BE01-CF0E627118EA}" destId="{3516100D-7745-4B5B-A9AF-B7C9AC65311A}" srcOrd="0" destOrd="0" parTransId="{C0B8D527-26CE-420E-ACF2-0742B23B41C3}" sibTransId="{FDC7AEA8-48EE-4939-8166-137AE731FB1E}"/>
    <dgm:cxn modelId="{7042B5B5-9835-434C-AC6D-8AC134607FF6}" srcId="{C84879BC-58B9-4FC4-9045-79652F4C241E}" destId="{5CC5F7B4-7565-4CD4-BE01-CF0E627118EA}" srcOrd="0" destOrd="0" parTransId="{5626DEA9-E640-4DCB-A33B-3BDB8AFA7920}" sibTransId="{5003DBA1-7D53-4D6E-9156-8683D0B11D78}"/>
    <dgm:cxn modelId="{97DEC7C3-D6FA-416F-81FE-147D6D056297}" type="presOf" srcId="{5003DBA1-7D53-4D6E-9156-8683D0B11D78}" destId="{97873E2B-74D1-4BE3-88F6-847D2760E4DE}" srcOrd="1" destOrd="0" presId="urn:microsoft.com/office/officeart/2005/8/layout/process1"/>
    <dgm:cxn modelId="{F55E9CD5-C500-4FE9-A3B9-FCD676DD54B2}" type="presOf" srcId="{5CC5F7B4-7565-4CD4-BE01-CF0E627118EA}" destId="{E55B1623-C252-4B6D-A450-F748F75BE46F}" srcOrd="0" destOrd="0" presId="urn:microsoft.com/office/officeart/2005/8/layout/process1"/>
    <dgm:cxn modelId="{52F62EDE-1BF1-4CBB-A2BE-39B9ABD5A056}" srcId="{2034CD88-002C-4B0C-B525-1A0C94D1BBA4}" destId="{6787DE23-9263-48E5-B098-E6AABAAF2AFE}" srcOrd="1" destOrd="0" parTransId="{B8307C36-F1BE-4898-9B1F-459DE10425FD}" sibTransId="{A0933DB3-2DD9-4116-B70A-014015DCC2E7}"/>
    <dgm:cxn modelId="{2D9848E9-6475-4824-85DA-874FC6286CBE}" type="presOf" srcId="{C84879BC-58B9-4FC4-9045-79652F4C241E}" destId="{443ABDBE-3C14-4C0A-B97A-64422797FD11}" srcOrd="0" destOrd="0" presId="urn:microsoft.com/office/officeart/2005/8/layout/process1"/>
    <dgm:cxn modelId="{559E98F3-D37E-45ED-917E-021936A0D93E}" srcId="{8565032A-ABD3-42C3-8F2A-287F439EA21D}" destId="{FC931008-43BA-47D9-8F2E-2204766EF9BB}" srcOrd="0" destOrd="0" parTransId="{35DD0323-704C-44C5-9263-E0E94849CD46}" sibTransId="{A0EC47F9-C261-45B8-B2B0-A0B162E0515E}"/>
    <dgm:cxn modelId="{A6B5DAFD-D9E6-4E58-BF60-4A9F41753927}" type="presParOf" srcId="{443ABDBE-3C14-4C0A-B97A-64422797FD11}" destId="{E55B1623-C252-4B6D-A450-F748F75BE46F}" srcOrd="0" destOrd="0" presId="urn:microsoft.com/office/officeart/2005/8/layout/process1"/>
    <dgm:cxn modelId="{057FD7FF-D5F5-4F92-A001-FF2A880EEEEA}" type="presParOf" srcId="{443ABDBE-3C14-4C0A-B97A-64422797FD11}" destId="{9F66AAD6-9FE8-4A6E-B58F-6F48786D5219}" srcOrd="1" destOrd="0" presId="urn:microsoft.com/office/officeart/2005/8/layout/process1"/>
    <dgm:cxn modelId="{8C8BA209-5231-4840-8106-0A6C8B2E10AC}" type="presParOf" srcId="{9F66AAD6-9FE8-4A6E-B58F-6F48786D5219}" destId="{97873E2B-74D1-4BE3-88F6-847D2760E4DE}" srcOrd="0" destOrd="0" presId="urn:microsoft.com/office/officeart/2005/8/layout/process1"/>
    <dgm:cxn modelId="{02C5BAD5-FB1A-40DA-B53B-D36041BB092C}" type="presParOf" srcId="{443ABDBE-3C14-4C0A-B97A-64422797FD11}" destId="{370BFCC0-3D60-4175-A69A-9984BFF4CBF2}" srcOrd="2" destOrd="0" presId="urn:microsoft.com/office/officeart/2005/8/layout/process1"/>
    <dgm:cxn modelId="{F0F55F0F-7E7D-48BD-8E9F-838F4B6435D8}" type="presParOf" srcId="{443ABDBE-3C14-4C0A-B97A-64422797FD11}" destId="{4D22FC8D-5E06-4177-9B3C-DC7D0777EAE6}" srcOrd="3" destOrd="0" presId="urn:microsoft.com/office/officeart/2005/8/layout/process1"/>
    <dgm:cxn modelId="{3EFC8925-3866-4C47-8089-B53D97083D29}" type="presParOf" srcId="{4D22FC8D-5E06-4177-9B3C-DC7D0777EAE6}" destId="{4272BC01-4F05-4710-87A7-DFAD609E31C9}" srcOrd="0" destOrd="0" presId="urn:microsoft.com/office/officeart/2005/8/layout/process1"/>
    <dgm:cxn modelId="{1BD7E2E8-9975-4F36-B464-EDEADFC4D2AC}" type="presParOf" srcId="{443ABDBE-3C14-4C0A-B97A-64422797FD11}" destId="{9C4A0311-531F-4C16-9D16-E608E3B18C2B}" srcOrd="4" destOrd="0" presId="urn:microsoft.com/office/officeart/2005/8/layout/process1"/>
    <dgm:cxn modelId="{5C2A5D71-F06B-43C1-A7C3-F8DC00976BD7}" type="presParOf" srcId="{443ABDBE-3C14-4C0A-B97A-64422797FD11}" destId="{D7D2DFC8-5BC4-4D8D-9079-336DCD60AB02}" srcOrd="5" destOrd="0" presId="urn:microsoft.com/office/officeart/2005/8/layout/process1"/>
    <dgm:cxn modelId="{2BA84EE2-E396-4AC1-9537-D578A43975F7}" type="presParOf" srcId="{D7D2DFC8-5BC4-4D8D-9079-336DCD60AB02}" destId="{8992DB8F-9636-4AE6-9E54-6DD866852DFE}" srcOrd="0" destOrd="0" presId="urn:microsoft.com/office/officeart/2005/8/layout/process1"/>
    <dgm:cxn modelId="{29F908DB-532A-40EB-949C-61ACF51C746D}" type="presParOf" srcId="{443ABDBE-3C14-4C0A-B97A-64422797FD11}" destId="{5857EF39-D12B-454D-9F80-A4EF36930694}" srcOrd="6" destOrd="0" presId="urn:microsoft.com/office/officeart/2005/8/layout/process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F6AA2C-6CE6-4C89-85F8-A14B0BE1D0AC}"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FFAA7646-837A-4008-9BE9-315E9071F2A9}">
      <dgm:prSet phldrT="[Text]"/>
      <dgm:spPr>
        <a:solidFill>
          <a:srgbClr val="005DAA"/>
        </a:solidFill>
      </dgm:spPr>
      <dgm:t>
        <a:bodyPr/>
        <a:lstStyle/>
        <a:p>
          <a:r>
            <a:rPr lang="en-US" b="1"/>
            <a:t>CREATE</a:t>
          </a:r>
        </a:p>
      </dgm:t>
    </dgm:pt>
    <dgm:pt modelId="{FA0AE2DB-21B5-472C-BDE9-4C0C295DF5F1}" type="parTrans" cxnId="{14849DCB-D9BA-4302-B0BF-28CAB3E9B4B9}">
      <dgm:prSet/>
      <dgm:spPr/>
      <dgm:t>
        <a:bodyPr/>
        <a:lstStyle/>
        <a:p>
          <a:endParaRPr lang="en-US"/>
        </a:p>
      </dgm:t>
    </dgm:pt>
    <dgm:pt modelId="{2BED505C-E02D-45F4-AE8F-317D68ADC692}" type="sibTrans" cxnId="{14849DCB-D9BA-4302-B0BF-28CAB3E9B4B9}">
      <dgm:prSet/>
      <dgm:spPr/>
      <dgm:t>
        <a:bodyPr/>
        <a:lstStyle/>
        <a:p>
          <a:endParaRPr lang="en-US"/>
        </a:p>
      </dgm:t>
    </dgm:pt>
    <dgm:pt modelId="{AD532FB1-48F9-4708-AE61-E4D1FE8ECB63}">
      <dgm:prSet phldrT="[Text]"/>
      <dgm:spPr/>
      <dgm:t>
        <a:bodyPr/>
        <a:lstStyle/>
        <a:p>
          <a:r>
            <a:rPr lang="en-US"/>
            <a:t>Discuss short and long-term goals</a:t>
          </a:r>
        </a:p>
      </dgm:t>
    </dgm:pt>
    <dgm:pt modelId="{67453AE9-2BC2-410B-86E6-0570142DD6BD}" type="parTrans" cxnId="{127A6A29-C8D3-4402-BCD8-38C945F01391}">
      <dgm:prSet/>
      <dgm:spPr/>
      <dgm:t>
        <a:bodyPr/>
        <a:lstStyle/>
        <a:p>
          <a:endParaRPr lang="en-US"/>
        </a:p>
      </dgm:t>
    </dgm:pt>
    <dgm:pt modelId="{ADC33B42-FD5D-4E40-B726-B06B47DF07F8}" type="sibTrans" cxnId="{127A6A29-C8D3-4402-BCD8-38C945F01391}">
      <dgm:prSet/>
      <dgm:spPr/>
      <dgm:t>
        <a:bodyPr/>
        <a:lstStyle/>
        <a:p>
          <a:endParaRPr lang="en-US"/>
        </a:p>
      </dgm:t>
    </dgm:pt>
    <dgm:pt modelId="{ED793B59-70AE-47DB-AEFE-9716131E4033}">
      <dgm:prSet phldrT="[Text]"/>
      <dgm:spPr/>
      <dgm:t>
        <a:bodyPr/>
        <a:lstStyle/>
        <a:p>
          <a:r>
            <a:rPr lang="en-US"/>
            <a:t>Document goals</a:t>
          </a:r>
        </a:p>
      </dgm:t>
    </dgm:pt>
    <dgm:pt modelId="{AD007C62-AE45-49A7-BFC1-3BAFE42FE508}" type="parTrans" cxnId="{D91B157E-75C3-4544-A7FE-8FA0920E6DC0}">
      <dgm:prSet/>
      <dgm:spPr/>
      <dgm:t>
        <a:bodyPr/>
        <a:lstStyle/>
        <a:p>
          <a:endParaRPr lang="en-US"/>
        </a:p>
      </dgm:t>
    </dgm:pt>
    <dgm:pt modelId="{D4305D45-D40A-4F30-9D5E-89E3FBB1BDD9}" type="sibTrans" cxnId="{D91B157E-75C3-4544-A7FE-8FA0920E6DC0}">
      <dgm:prSet/>
      <dgm:spPr/>
      <dgm:t>
        <a:bodyPr/>
        <a:lstStyle/>
        <a:p>
          <a:endParaRPr lang="en-US"/>
        </a:p>
      </dgm:t>
    </dgm:pt>
    <dgm:pt modelId="{D2A28659-342E-4D2A-A127-722FCD0FF923}">
      <dgm:prSet phldrT="[Text]"/>
      <dgm:spPr>
        <a:solidFill>
          <a:srgbClr val="005DAA"/>
        </a:solidFill>
      </dgm:spPr>
      <dgm:t>
        <a:bodyPr/>
        <a:lstStyle/>
        <a:p>
          <a:r>
            <a:rPr lang="en-US" b="1"/>
            <a:t>PLAN</a:t>
          </a:r>
        </a:p>
      </dgm:t>
    </dgm:pt>
    <dgm:pt modelId="{7BABCC40-61A5-43CE-A8FA-DBF787B85857}" type="parTrans" cxnId="{1E521BDE-48DF-4D76-AC9F-514A7A6801B3}">
      <dgm:prSet/>
      <dgm:spPr/>
      <dgm:t>
        <a:bodyPr/>
        <a:lstStyle/>
        <a:p>
          <a:endParaRPr lang="en-US"/>
        </a:p>
      </dgm:t>
    </dgm:pt>
    <dgm:pt modelId="{848D3DCE-528E-4DC2-8945-07B262B70281}" type="sibTrans" cxnId="{1E521BDE-48DF-4D76-AC9F-514A7A6801B3}">
      <dgm:prSet/>
      <dgm:spPr/>
      <dgm:t>
        <a:bodyPr/>
        <a:lstStyle/>
        <a:p>
          <a:endParaRPr lang="en-US"/>
        </a:p>
      </dgm:t>
    </dgm:pt>
    <dgm:pt modelId="{5E73CAD3-435E-4FE4-95DC-B11621C8A97D}">
      <dgm:prSet phldrT="[Text]"/>
      <dgm:spPr/>
      <dgm:t>
        <a:bodyPr/>
        <a:lstStyle/>
        <a:p>
          <a:r>
            <a:rPr lang="en-US"/>
            <a:t>Set a timeline with target dates</a:t>
          </a:r>
        </a:p>
      </dgm:t>
    </dgm:pt>
    <dgm:pt modelId="{369DB9F6-CCFE-461D-9D98-43FE33214259}" type="parTrans" cxnId="{E4C58B34-AC35-45D5-94A1-04FB33204246}">
      <dgm:prSet/>
      <dgm:spPr/>
      <dgm:t>
        <a:bodyPr/>
        <a:lstStyle/>
        <a:p>
          <a:endParaRPr lang="en-US"/>
        </a:p>
      </dgm:t>
    </dgm:pt>
    <dgm:pt modelId="{4A273D4A-AB5F-495A-8AEB-0D9E9523970A}" type="sibTrans" cxnId="{E4C58B34-AC35-45D5-94A1-04FB33204246}">
      <dgm:prSet/>
      <dgm:spPr/>
      <dgm:t>
        <a:bodyPr/>
        <a:lstStyle/>
        <a:p>
          <a:endParaRPr lang="en-US"/>
        </a:p>
      </dgm:t>
    </dgm:pt>
    <dgm:pt modelId="{A794DEFB-A5CC-4326-8EB9-B7303EE4F277}">
      <dgm:prSet phldrT="[Text]"/>
      <dgm:spPr>
        <a:solidFill>
          <a:srgbClr val="005DAA"/>
        </a:solidFill>
      </dgm:spPr>
      <dgm:t>
        <a:bodyPr/>
        <a:lstStyle/>
        <a:p>
          <a:r>
            <a:rPr lang="en-US" b="1"/>
            <a:t>TRACK</a:t>
          </a:r>
        </a:p>
      </dgm:t>
    </dgm:pt>
    <dgm:pt modelId="{E15A1320-E5B3-41CB-83D1-4F0267849896}" type="parTrans" cxnId="{059E587A-8628-4E3D-9A32-149E6E4C6A84}">
      <dgm:prSet/>
      <dgm:spPr/>
      <dgm:t>
        <a:bodyPr/>
        <a:lstStyle/>
        <a:p>
          <a:endParaRPr lang="en-US"/>
        </a:p>
      </dgm:t>
    </dgm:pt>
    <dgm:pt modelId="{7AEA2748-B42D-408C-A63F-CEA6A3290F71}" type="sibTrans" cxnId="{059E587A-8628-4E3D-9A32-149E6E4C6A84}">
      <dgm:prSet/>
      <dgm:spPr/>
      <dgm:t>
        <a:bodyPr/>
        <a:lstStyle/>
        <a:p>
          <a:endParaRPr lang="en-US"/>
        </a:p>
      </dgm:t>
    </dgm:pt>
    <dgm:pt modelId="{FC428203-9EDA-4F7F-BFB0-95DDB98A701B}">
      <dgm:prSet phldrT="[Text]"/>
      <dgm:spPr/>
      <dgm:t>
        <a:bodyPr/>
        <a:lstStyle/>
        <a:p>
          <a:r>
            <a:rPr lang="en-US"/>
            <a:t>Plan regular &amp; mid-point check-ins</a:t>
          </a:r>
        </a:p>
      </dgm:t>
    </dgm:pt>
    <dgm:pt modelId="{8E128A5B-D8FB-4453-9D11-06B542C869A9}" type="parTrans" cxnId="{ED6BA1F2-BB4A-497A-A350-F8A2946A50AF}">
      <dgm:prSet/>
      <dgm:spPr/>
      <dgm:t>
        <a:bodyPr/>
        <a:lstStyle/>
        <a:p>
          <a:endParaRPr lang="en-US"/>
        </a:p>
      </dgm:t>
    </dgm:pt>
    <dgm:pt modelId="{B64C640D-5C4D-4F55-B90B-9AFB7C0CC780}" type="sibTrans" cxnId="{ED6BA1F2-BB4A-497A-A350-F8A2946A50AF}">
      <dgm:prSet/>
      <dgm:spPr/>
      <dgm:t>
        <a:bodyPr/>
        <a:lstStyle/>
        <a:p>
          <a:endParaRPr lang="en-US"/>
        </a:p>
      </dgm:t>
    </dgm:pt>
    <dgm:pt modelId="{D38EE53A-144D-41CA-8146-34CCDBFCABE7}">
      <dgm:prSet phldrT="[Text]"/>
      <dgm:spPr/>
      <dgm:t>
        <a:bodyPr/>
        <a:lstStyle/>
        <a:p>
          <a:r>
            <a:rPr lang="en-US"/>
            <a:t>Establish objectives to meet along the way</a:t>
          </a:r>
        </a:p>
      </dgm:t>
    </dgm:pt>
    <dgm:pt modelId="{1EBE1EDF-0318-4D41-954B-B501DB97BB39}" type="sibTrans" cxnId="{EA1D9626-DFD3-4710-BB6D-1D6BD1077B1C}">
      <dgm:prSet/>
      <dgm:spPr/>
      <dgm:t>
        <a:bodyPr/>
        <a:lstStyle/>
        <a:p>
          <a:endParaRPr lang="en-US"/>
        </a:p>
      </dgm:t>
    </dgm:pt>
    <dgm:pt modelId="{AB745E0C-2397-43B2-BA40-068BFBA0CE09}" type="parTrans" cxnId="{EA1D9626-DFD3-4710-BB6D-1D6BD1077B1C}">
      <dgm:prSet/>
      <dgm:spPr/>
      <dgm:t>
        <a:bodyPr/>
        <a:lstStyle/>
        <a:p>
          <a:endParaRPr lang="en-US"/>
        </a:p>
      </dgm:t>
    </dgm:pt>
    <dgm:pt modelId="{7720643D-5DAF-4BE4-828A-5D14A73771C0}">
      <dgm:prSet phldrT="[Text]"/>
      <dgm:spPr/>
      <dgm:t>
        <a:bodyPr/>
        <a:lstStyle/>
        <a:p>
          <a:r>
            <a:rPr lang="en-US"/>
            <a:t>Monitor &amp; revise goals</a:t>
          </a:r>
        </a:p>
      </dgm:t>
    </dgm:pt>
    <dgm:pt modelId="{630B3B90-C694-4F75-957A-8C169B5D542E}" type="parTrans" cxnId="{3F618B64-32BB-481A-9973-5C49C55377BC}">
      <dgm:prSet/>
      <dgm:spPr/>
      <dgm:t>
        <a:bodyPr/>
        <a:lstStyle/>
        <a:p>
          <a:endParaRPr lang="en-US"/>
        </a:p>
      </dgm:t>
    </dgm:pt>
    <dgm:pt modelId="{857ECE98-9D2A-4D92-BBCA-42D015B7A88F}" type="sibTrans" cxnId="{3F618B64-32BB-481A-9973-5C49C55377BC}">
      <dgm:prSet/>
      <dgm:spPr/>
      <dgm:t>
        <a:bodyPr/>
        <a:lstStyle/>
        <a:p>
          <a:endParaRPr lang="en-US"/>
        </a:p>
      </dgm:t>
    </dgm:pt>
    <dgm:pt modelId="{AD91E955-58A6-412E-8C42-49CAFC6CB3BF}">
      <dgm:prSet phldrT="[Text]"/>
      <dgm:spPr/>
      <dgm:t>
        <a:bodyPr/>
        <a:lstStyle/>
        <a:p>
          <a:r>
            <a:rPr lang="en-US"/>
            <a:t>Offer guidance  </a:t>
          </a:r>
        </a:p>
      </dgm:t>
    </dgm:pt>
    <dgm:pt modelId="{D614AF4C-31D5-444A-A104-3BCA85695291}" type="parTrans" cxnId="{B703596E-7162-4633-AA11-B06AB1746A6E}">
      <dgm:prSet/>
      <dgm:spPr/>
      <dgm:t>
        <a:bodyPr/>
        <a:lstStyle/>
        <a:p>
          <a:endParaRPr lang="en-US"/>
        </a:p>
      </dgm:t>
    </dgm:pt>
    <dgm:pt modelId="{A1C84255-2FF4-441E-AD75-951A2A57C3FC}" type="sibTrans" cxnId="{B703596E-7162-4633-AA11-B06AB1746A6E}">
      <dgm:prSet/>
      <dgm:spPr/>
      <dgm:t>
        <a:bodyPr/>
        <a:lstStyle/>
        <a:p>
          <a:endParaRPr lang="en-US"/>
        </a:p>
      </dgm:t>
    </dgm:pt>
    <dgm:pt modelId="{AAAFDE1F-2367-4E05-B29C-3816BC2C142C}" type="pres">
      <dgm:prSet presAssocID="{A0F6AA2C-6CE6-4C89-85F8-A14B0BE1D0AC}" presName="Name0" presStyleCnt="0">
        <dgm:presLayoutVars>
          <dgm:dir/>
          <dgm:resizeHandles val="exact"/>
        </dgm:presLayoutVars>
      </dgm:prSet>
      <dgm:spPr/>
    </dgm:pt>
    <dgm:pt modelId="{A307F808-E81A-41E1-ABD9-590E32595960}" type="pres">
      <dgm:prSet presAssocID="{FFAA7646-837A-4008-9BE9-315E9071F2A9}" presName="node" presStyleLbl="node1" presStyleIdx="0" presStyleCnt="3">
        <dgm:presLayoutVars>
          <dgm:bulletEnabled val="1"/>
        </dgm:presLayoutVars>
      </dgm:prSet>
      <dgm:spPr/>
    </dgm:pt>
    <dgm:pt modelId="{DFF2CDE1-1819-41DF-9169-FAB8F7A8B014}" type="pres">
      <dgm:prSet presAssocID="{2BED505C-E02D-45F4-AE8F-317D68ADC692}" presName="sibTrans" presStyleCnt="0"/>
      <dgm:spPr/>
    </dgm:pt>
    <dgm:pt modelId="{18B57A01-452E-4EA5-BA78-C70E7A64DC17}" type="pres">
      <dgm:prSet presAssocID="{D2A28659-342E-4D2A-A127-722FCD0FF923}" presName="node" presStyleLbl="node1" presStyleIdx="1" presStyleCnt="3">
        <dgm:presLayoutVars>
          <dgm:bulletEnabled val="1"/>
        </dgm:presLayoutVars>
      </dgm:prSet>
      <dgm:spPr/>
    </dgm:pt>
    <dgm:pt modelId="{E28936AB-91BF-4D71-8F23-1830AC42338D}" type="pres">
      <dgm:prSet presAssocID="{848D3DCE-528E-4DC2-8945-07B262B70281}" presName="sibTrans" presStyleCnt="0"/>
      <dgm:spPr/>
    </dgm:pt>
    <dgm:pt modelId="{1460BA18-5E47-49A6-9476-6BA09630D04E}" type="pres">
      <dgm:prSet presAssocID="{A794DEFB-A5CC-4326-8EB9-B7303EE4F277}" presName="node" presStyleLbl="node1" presStyleIdx="2" presStyleCnt="3">
        <dgm:presLayoutVars>
          <dgm:bulletEnabled val="1"/>
        </dgm:presLayoutVars>
      </dgm:prSet>
      <dgm:spPr/>
    </dgm:pt>
  </dgm:ptLst>
  <dgm:cxnLst>
    <dgm:cxn modelId="{3521310B-440C-49B4-A1B2-CA9FBA9886B3}" type="presOf" srcId="{D2A28659-342E-4D2A-A127-722FCD0FF923}" destId="{18B57A01-452E-4EA5-BA78-C70E7A64DC17}" srcOrd="0" destOrd="0" presId="urn:microsoft.com/office/officeart/2005/8/layout/hList6"/>
    <dgm:cxn modelId="{3F0A500B-88C2-4E88-8FBC-BB9269ADF5F5}" type="presOf" srcId="{5E73CAD3-435E-4FE4-95DC-B11621C8A97D}" destId="{18B57A01-452E-4EA5-BA78-C70E7A64DC17}" srcOrd="0" destOrd="1" presId="urn:microsoft.com/office/officeart/2005/8/layout/hList6"/>
    <dgm:cxn modelId="{AB00361B-F6EF-431B-8EE7-83E48B5C767A}" type="presOf" srcId="{A794DEFB-A5CC-4326-8EB9-B7303EE4F277}" destId="{1460BA18-5E47-49A6-9476-6BA09630D04E}" srcOrd="0" destOrd="0" presId="urn:microsoft.com/office/officeart/2005/8/layout/hList6"/>
    <dgm:cxn modelId="{EA1D9626-DFD3-4710-BB6D-1D6BD1077B1C}" srcId="{D2A28659-342E-4D2A-A127-722FCD0FF923}" destId="{D38EE53A-144D-41CA-8146-34CCDBFCABE7}" srcOrd="1" destOrd="0" parTransId="{AB745E0C-2397-43B2-BA40-068BFBA0CE09}" sibTransId="{1EBE1EDF-0318-4D41-954B-B501DB97BB39}"/>
    <dgm:cxn modelId="{127A6A29-C8D3-4402-BCD8-38C945F01391}" srcId="{FFAA7646-837A-4008-9BE9-315E9071F2A9}" destId="{AD532FB1-48F9-4708-AE61-E4D1FE8ECB63}" srcOrd="0" destOrd="0" parTransId="{67453AE9-2BC2-410B-86E6-0570142DD6BD}" sibTransId="{ADC33B42-FD5D-4E40-B726-B06B47DF07F8}"/>
    <dgm:cxn modelId="{E4C58B34-AC35-45D5-94A1-04FB33204246}" srcId="{D2A28659-342E-4D2A-A127-722FCD0FF923}" destId="{5E73CAD3-435E-4FE4-95DC-B11621C8A97D}" srcOrd="0" destOrd="0" parTransId="{369DB9F6-CCFE-461D-9D98-43FE33214259}" sibTransId="{4A273D4A-AB5F-495A-8AEB-0D9E9523970A}"/>
    <dgm:cxn modelId="{6EB0E034-2EA4-4C02-8E96-DD2FD9E7ADAE}" type="presOf" srcId="{AD532FB1-48F9-4708-AE61-E4D1FE8ECB63}" destId="{A307F808-E81A-41E1-ABD9-590E32595960}" srcOrd="0" destOrd="1" presId="urn:microsoft.com/office/officeart/2005/8/layout/hList6"/>
    <dgm:cxn modelId="{01339E35-6445-4B46-8F6A-60F9E8149920}" type="presOf" srcId="{D38EE53A-144D-41CA-8146-34CCDBFCABE7}" destId="{18B57A01-452E-4EA5-BA78-C70E7A64DC17}" srcOrd="0" destOrd="2" presId="urn:microsoft.com/office/officeart/2005/8/layout/hList6"/>
    <dgm:cxn modelId="{3F618B64-32BB-481A-9973-5C49C55377BC}" srcId="{A794DEFB-A5CC-4326-8EB9-B7303EE4F277}" destId="{7720643D-5DAF-4BE4-828A-5D14A73771C0}" srcOrd="1" destOrd="0" parTransId="{630B3B90-C694-4F75-957A-8C169B5D542E}" sibTransId="{857ECE98-9D2A-4D92-BBCA-42D015B7A88F}"/>
    <dgm:cxn modelId="{B703596E-7162-4633-AA11-B06AB1746A6E}" srcId="{A794DEFB-A5CC-4326-8EB9-B7303EE4F277}" destId="{AD91E955-58A6-412E-8C42-49CAFC6CB3BF}" srcOrd="2" destOrd="0" parTransId="{D614AF4C-31D5-444A-A104-3BCA85695291}" sibTransId="{A1C84255-2FF4-441E-AD75-951A2A57C3FC}"/>
    <dgm:cxn modelId="{169C4A58-3F9E-4723-AC06-26309AE9B1B5}" type="presOf" srcId="{FC428203-9EDA-4F7F-BFB0-95DDB98A701B}" destId="{1460BA18-5E47-49A6-9476-6BA09630D04E}" srcOrd="0" destOrd="1" presId="urn:microsoft.com/office/officeart/2005/8/layout/hList6"/>
    <dgm:cxn modelId="{059E587A-8628-4E3D-9A32-149E6E4C6A84}" srcId="{A0F6AA2C-6CE6-4C89-85F8-A14B0BE1D0AC}" destId="{A794DEFB-A5CC-4326-8EB9-B7303EE4F277}" srcOrd="2" destOrd="0" parTransId="{E15A1320-E5B3-41CB-83D1-4F0267849896}" sibTransId="{7AEA2748-B42D-408C-A63F-CEA6A3290F71}"/>
    <dgm:cxn modelId="{DB0C0D7D-4FF9-433D-83F3-0AEFD20FCC93}" type="presOf" srcId="{7720643D-5DAF-4BE4-828A-5D14A73771C0}" destId="{1460BA18-5E47-49A6-9476-6BA09630D04E}" srcOrd="0" destOrd="2" presId="urn:microsoft.com/office/officeart/2005/8/layout/hList6"/>
    <dgm:cxn modelId="{D91B157E-75C3-4544-A7FE-8FA0920E6DC0}" srcId="{FFAA7646-837A-4008-9BE9-315E9071F2A9}" destId="{ED793B59-70AE-47DB-AEFE-9716131E4033}" srcOrd="1" destOrd="0" parTransId="{AD007C62-AE45-49A7-BFC1-3BAFE42FE508}" sibTransId="{D4305D45-D40A-4F30-9D5E-89E3FBB1BDD9}"/>
    <dgm:cxn modelId="{9F3ED08C-676B-47E9-9DF0-94A9EB634A53}" type="presOf" srcId="{AD91E955-58A6-412E-8C42-49CAFC6CB3BF}" destId="{1460BA18-5E47-49A6-9476-6BA09630D04E}" srcOrd="0" destOrd="3" presId="urn:microsoft.com/office/officeart/2005/8/layout/hList6"/>
    <dgm:cxn modelId="{5AEFB8B7-46DA-4464-8AA3-6CEE65978A7E}" type="presOf" srcId="{A0F6AA2C-6CE6-4C89-85F8-A14B0BE1D0AC}" destId="{AAAFDE1F-2367-4E05-B29C-3816BC2C142C}" srcOrd="0" destOrd="0" presId="urn:microsoft.com/office/officeart/2005/8/layout/hList6"/>
    <dgm:cxn modelId="{14849DCB-D9BA-4302-B0BF-28CAB3E9B4B9}" srcId="{A0F6AA2C-6CE6-4C89-85F8-A14B0BE1D0AC}" destId="{FFAA7646-837A-4008-9BE9-315E9071F2A9}" srcOrd="0" destOrd="0" parTransId="{FA0AE2DB-21B5-472C-BDE9-4C0C295DF5F1}" sibTransId="{2BED505C-E02D-45F4-AE8F-317D68ADC692}"/>
    <dgm:cxn modelId="{85AA59D0-1C82-4E1E-BFC6-9F0A44BA1D5B}" type="presOf" srcId="{ED793B59-70AE-47DB-AEFE-9716131E4033}" destId="{A307F808-E81A-41E1-ABD9-590E32595960}" srcOrd="0" destOrd="2" presId="urn:microsoft.com/office/officeart/2005/8/layout/hList6"/>
    <dgm:cxn modelId="{1E521BDE-48DF-4D76-AC9F-514A7A6801B3}" srcId="{A0F6AA2C-6CE6-4C89-85F8-A14B0BE1D0AC}" destId="{D2A28659-342E-4D2A-A127-722FCD0FF923}" srcOrd="1" destOrd="0" parTransId="{7BABCC40-61A5-43CE-A8FA-DBF787B85857}" sibTransId="{848D3DCE-528E-4DC2-8945-07B262B70281}"/>
    <dgm:cxn modelId="{ED6BA1F2-BB4A-497A-A350-F8A2946A50AF}" srcId="{A794DEFB-A5CC-4326-8EB9-B7303EE4F277}" destId="{FC428203-9EDA-4F7F-BFB0-95DDB98A701B}" srcOrd="0" destOrd="0" parTransId="{8E128A5B-D8FB-4453-9D11-06B542C869A9}" sibTransId="{B64C640D-5C4D-4F55-B90B-9AFB7C0CC780}"/>
    <dgm:cxn modelId="{FCB670F4-9A1E-44DE-A599-D704F428DF62}" type="presOf" srcId="{FFAA7646-837A-4008-9BE9-315E9071F2A9}" destId="{A307F808-E81A-41E1-ABD9-590E32595960}" srcOrd="0" destOrd="0" presId="urn:microsoft.com/office/officeart/2005/8/layout/hList6"/>
    <dgm:cxn modelId="{2ED29110-E5D6-454B-BF7F-B8723E0038F9}" type="presParOf" srcId="{AAAFDE1F-2367-4E05-B29C-3816BC2C142C}" destId="{A307F808-E81A-41E1-ABD9-590E32595960}" srcOrd="0" destOrd="0" presId="urn:microsoft.com/office/officeart/2005/8/layout/hList6"/>
    <dgm:cxn modelId="{6663B8E8-DC64-4258-ACA4-C168F237023D}" type="presParOf" srcId="{AAAFDE1F-2367-4E05-B29C-3816BC2C142C}" destId="{DFF2CDE1-1819-41DF-9169-FAB8F7A8B014}" srcOrd="1" destOrd="0" presId="urn:microsoft.com/office/officeart/2005/8/layout/hList6"/>
    <dgm:cxn modelId="{A42EBC41-C54A-4505-AFDE-E01C8A7FC922}" type="presParOf" srcId="{AAAFDE1F-2367-4E05-B29C-3816BC2C142C}" destId="{18B57A01-452E-4EA5-BA78-C70E7A64DC17}" srcOrd="2" destOrd="0" presId="urn:microsoft.com/office/officeart/2005/8/layout/hList6"/>
    <dgm:cxn modelId="{F4944A54-F01B-453F-BE37-B52A7AC4CA7E}" type="presParOf" srcId="{AAAFDE1F-2367-4E05-B29C-3816BC2C142C}" destId="{E28936AB-91BF-4D71-8F23-1830AC42338D}" srcOrd="3" destOrd="0" presId="urn:microsoft.com/office/officeart/2005/8/layout/hList6"/>
    <dgm:cxn modelId="{FECFFA52-7EF4-4049-A01B-76BD4D4CC03A}" type="presParOf" srcId="{AAAFDE1F-2367-4E05-B29C-3816BC2C142C}" destId="{1460BA18-5E47-49A6-9476-6BA09630D04E}" srcOrd="4" destOrd="0" presId="urn:microsoft.com/office/officeart/2005/8/layout/hList6"/>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384FC-82C0-48A9-965C-E77C1AC5A27A}">
      <dsp:nvSpPr>
        <dsp:cNvPr id="0" name=""/>
        <dsp:cNvSpPr/>
      </dsp:nvSpPr>
      <dsp:spPr>
        <a:xfrm>
          <a:off x="66" y="53212"/>
          <a:ext cx="6362710" cy="1238400"/>
        </a:xfrm>
        <a:prstGeom prst="rect">
          <a:avLst/>
        </a:prstGeom>
        <a:solidFill>
          <a:srgbClr val="005DAA"/>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174752" rIns="305816" bIns="174752" numCol="1" spcCol="1270" anchor="ctr" anchorCtr="0">
          <a:noAutofit/>
        </a:bodyPr>
        <a:lstStyle/>
        <a:p>
          <a:pPr marL="0" lvl="0" indent="0" algn="ctr" defTabSz="1911350">
            <a:lnSpc>
              <a:spcPct val="90000"/>
            </a:lnSpc>
            <a:spcBef>
              <a:spcPct val="0"/>
            </a:spcBef>
            <a:spcAft>
              <a:spcPct val="35000"/>
            </a:spcAft>
            <a:buNone/>
          </a:pPr>
          <a:r>
            <a:rPr lang="en-US" sz="4300" kern="1200"/>
            <a:t>On-The-Job Training (OJT)</a:t>
          </a:r>
        </a:p>
      </dsp:txBody>
      <dsp:txXfrm>
        <a:off x="66" y="53212"/>
        <a:ext cx="6362710" cy="1238400"/>
      </dsp:txXfrm>
    </dsp:sp>
    <dsp:sp modelId="{54DE1265-7389-4B8F-B00A-0715CF889338}">
      <dsp:nvSpPr>
        <dsp:cNvPr id="0" name=""/>
        <dsp:cNvSpPr/>
      </dsp:nvSpPr>
      <dsp:spPr>
        <a:xfrm>
          <a:off x="66" y="1291612"/>
          <a:ext cx="6362710" cy="312792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9362" tIns="229362" rIns="305816" bIns="344043" numCol="1" spcCol="1270" anchor="t" anchorCtr="0">
          <a:noAutofit/>
        </a:bodyPr>
        <a:lstStyle/>
        <a:p>
          <a:pPr marL="285750" lvl="1" indent="-285750" algn="l" defTabSz="1911350">
            <a:lnSpc>
              <a:spcPct val="90000"/>
            </a:lnSpc>
            <a:spcBef>
              <a:spcPct val="0"/>
            </a:spcBef>
            <a:spcAft>
              <a:spcPct val="15000"/>
            </a:spcAft>
            <a:buChar char="•"/>
          </a:pPr>
          <a:r>
            <a:rPr lang="en-US" sz="4300" kern="1200"/>
            <a:t>Structured and paid worksite learning</a:t>
          </a:r>
        </a:p>
        <a:p>
          <a:pPr marL="285750" lvl="1" indent="-285750" algn="l" defTabSz="1911350">
            <a:lnSpc>
              <a:spcPct val="90000"/>
            </a:lnSpc>
            <a:spcBef>
              <a:spcPct val="0"/>
            </a:spcBef>
            <a:spcAft>
              <a:spcPct val="15000"/>
            </a:spcAft>
            <a:buChar char="•"/>
          </a:pPr>
          <a:r>
            <a:rPr lang="en-US" sz="4300" kern="1200"/>
            <a:t>1-1 pairing with an experienced </a:t>
          </a:r>
          <a:r>
            <a:rPr lang="en-US" sz="4300" kern="1200">
              <a:solidFill>
                <a:srgbClr val="005DAA"/>
              </a:solidFill>
            </a:rPr>
            <a:t>mentor</a:t>
          </a:r>
        </a:p>
      </dsp:txBody>
      <dsp:txXfrm>
        <a:off x="66" y="1291612"/>
        <a:ext cx="6362710" cy="3127927"/>
      </dsp:txXfrm>
    </dsp:sp>
    <dsp:sp modelId="{B303EF18-AD00-421E-BBDC-A2AAD495E597}">
      <dsp:nvSpPr>
        <dsp:cNvPr id="0" name=""/>
        <dsp:cNvSpPr/>
      </dsp:nvSpPr>
      <dsp:spPr>
        <a:xfrm>
          <a:off x="7253556" y="53212"/>
          <a:ext cx="6362710" cy="1238400"/>
        </a:xfrm>
        <a:prstGeom prst="rect">
          <a:avLst/>
        </a:prstGeom>
        <a:solidFill>
          <a:srgbClr val="005DAA"/>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174752" rIns="305816" bIns="174752" numCol="1" spcCol="1270" anchor="ctr" anchorCtr="0">
          <a:noAutofit/>
        </a:bodyPr>
        <a:lstStyle/>
        <a:p>
          <a:pPr marL="0" lvl="0" indent="0" algn="ctr" defTabSz="1911350">
            <a:lnSpc>
              <a:spcPct val="90000"/>
            </a:lnSpc>
            <a:spcBef>
              <a:spcPct val="0"/>
            </a:spcBef>
            <a:spcAft>
              <a:spcPct val="35000"/>
            </a:spcAft>
            <a:buNone/>
          </a:pPr>
          <a:r>
            <a:rPr lang="en-US" sz="4300" kern="1200"/>
            <a:t>Related Instruction (RI)</a:t>
          </a:r>
        </a:p>
      </dsp:txBody>
      <dsp:txXfrm>
        <a:off x="7253556" y="53212"/>
        <a:ext cx="6362710" cy="1238400"/>
      </dsp:txXfrm>
    </dsp:sp>
    <dsp:sp modelId="{A0F017D5-0475-44AA-BB3D-48B1479E352D}">
      <dsp:nvSpPr>
        <dsp:cNvPr id="0" name=""/>
        <dsp:cNvSpPr/>
      </dsp:nvSpPr>
      <dsp:spPr>
        <a:xfrm>
          <a:off x="7253556" y="1291612"/>
          <a:ext cx="6362710" cy="312792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9362" tIns="229362" rIns="305816" bIns="344043" numCol="1" spcCol="1270" anchor="t" anchorCtr="0">
          <a:noAutofit/>
        </a:bodyPr>
        <a:lstStyle/>
        <a:p>
          <a:pPr marL="285750" lvl="1" indent="-285750" algn="l" defTabSz="1911350">
            <a:lnSpc>
              <a:spcPct val="90000"/>
            </a:lnSpc>
            <a:spcBef>
              <a:spcPct val="0"/>
            </a:spcBef>
            <a:spcAft>
              <a:spcPct val="15000"/>
            </a:spcAft>
            <a:buChar char="•"/>
          </a:pPr>
          <a:r>
            <a:rPr lang="en-US" sz="4300" kern="1200"/>
            <a:t>Applied theoretical and technical learning</a:t>
          </a:r>
        </a:p>
      </dsp:txBody>
      <dsp:txXfrm>
        <a:off x="7253556" y="1291612"/>
        <a:ext cx="6362710" cy="31279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B1623-C252-4B6D-A450-F748F75BE46F}">
      <dsp:nvSpPr>
        <dsp:cNvPr id="0" name=""/>
        <dsp:cNvSpPr/>
      </dsp:nvSpPr>
      <dsp:spPr>
        <a:xfrm>
          <a:off x="6848" y="929803"/>
          <a:ext cx="2994226" cy="519311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t" anchorCtr="0">
          <a:noAutofit/>
        </a:bodyPr>
        <a:lstStyle/>
        <a:p>
          <a:pPr marL="0" lvl="0" indent="0" algn="ctr" defTabSz="1866900">
            <a:lnSpc>
              <a:spcPct val="90000"/>
            </a:lnSpc>
            <a:spcBef>
              <a:spcPct val="0"/>
            </a:spcBef>
            <a:spcAft>
              <a:spcPct val="35000"/>
            </a:spcAft>
            <a:buNone/>
          </a:pPr>
          <a:r>
            <a:rPr lang="en-US" sz="4200" b="1" kern="1200"/>
            <a:t>Ask Your Apprentice to Reflect</a:t>
          </a:r>
        </a:p>
        <a:p>
          <a:pPr marL="285750" lvl="1" indent="-285750" algn="l" defTabSz="1511300">
            <a:lnSpc>
              <a:spcPct val="90000"/>
            </a:lnSpc>
            <a:spcBef>
              <a:spcPct val="0"/>
            </a:spcBef>
            <a:spcAft>
              <a:spcPct val="15000"/>
            </a:spcAft>
            <a:buFont typeface="Arial" panose="020B0604020202020204" pitchFamily="34" charset="0"/>
            <a:buChar char="•"/>
          </a:pPr>
          <a:r>
            <a:rPr lang="en-US" sz="3400" b="0" kern="1200">
              <a:latin typeface="Nunito Medium" panose="020B0604020202020204" charset="0"/>
            </a:rPr>
            <a:t>What did you do well? How could you improve? </a:t>
          </a:r>
          <a:endParaRPr lang="en-US" sz="3400" b="0" kern="1200"/>
        </a:p>
      </dsp:txBody>
      <dsp:txXfrm>
        <a:off x="94546" y="1017501"/>
        <a:ext cx="2818830" cy="5017716"/>
      </dsp:txXfrm>
    </dsp:sp>
    <dsp:sp modelId="{9F66AAD6-9FE8-4A6E-B58F-6F48786D5219}">
      <dsp:nvSpPr>
        <dsp:cNvPr id="0" name=""/>
        <dsp:cNvSpPr/>
      </dsp:nvSpPr>
      <dsp:spPr>
        <a:xfrm>
          <a:off x="3300497" y="3155075"/>
          <a:ext cx="634776" cy="742568"/>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3300497" y="3303589"/>
        <a:ext cx="444343" cy="445540"/>
      </dsp:txXfrm>
    </dsp:sp>
    <dsp:sp modelId="{370BFCC0-3D60-4175-A69A-9984BFF4CBF2}">
      <dsp:nvSpPr>
        <dsp:cNvPr id="0" name=""/>
        <dsp:cNvSpPr/>
      </dsp:nvSpPr>
      <dsp:spPr>
        <a:xfrm>
          <a:off x="4198765" y="929803"/>
          <a:ext cx="2994226" cy="519311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t" anchorCtr="0">
          <a:noAutofit/>
        </a:bodyPr>
        <a:lstStyle/>
        <a:p>
          <a:pPr marL="0" lvl="0" indent="0" algn="ctr" defTabSz="1866900">
            <a:lnSpc>
              <a:spcPct val="90000"/>
            </a:lnSpc>
            <a:spcBef>
              <a:spcPct val="0"/>
            </a:spcBef>
            <a:spcAft>
              <a:spcPct val="35000"/>
            </a:spcAft>
            <a:buNone/>
          </a:pPr>
          <a:r>
            <a:rPr lang="en-US" sz="4200" b="1" kern="1200"/>
            <a:t>Share your Feedback</a:t>
          </a:r>
        </a:p>
        <a:p>
          <a:pPr marL="285750" lvl="1" indent="-285750" algn="l" defTabSz="1511300">
            <a:lnSpc>
              <a:spcPct val="90000"/>
            </a:lnSpc>
            <a:spcBef>
              <a:spcPct val="0"/>
            </a:spcBef>
            <a:spcAft>
              <a:spcPct val="15000"/>
            </a:spcAft>
            <a:buChar char="•"/>
          </a:pPr>
          <a:r>
            <a:rPr lang="en-US" sz="3400" b="0" kern="1200">
              <a:latin typeface="Nunito Medium" panose="020B0604020202020204" charset="0"/>
            </a:rPr>
            <a:t>Use the “sandwich” method.</a:t>
          </a:r>
        </a:p>
        <a:p>
          <a:pPr marL="285750" lvl="1" indent="-285750" algn="l" defTabSz="1511300">
            <a:lnSpc>
              <a:spcPct val="90000"/>
            </a:lnSpc>
            <a:spcBef>
              <a:spcPct val="0"/>
            </a:spcBef>
            <a:spcAft>
              <a:spcPct val="15000"/>
            </a:spcAft>
            <a:buChar char="•"/>
          </a:pPr>
          <a:r>
            <a:rPr lang="en-US" sz="3400" b="0" kern="1200">
              <a:latin typeface="Nunito Medium" panose="020B0604020202020204" charset="0"/>
            </a:rPr>
            <a:t>Be specific &amp; concise.</a:t>
          </a:r>
        </a:p>
      </dsp:txBody>
      <dsp:txXfrm>
        <a:off x="4286463" y="1017501"/>
        <a:ext cx="2818830" cy="5017716"/>
      </dsp:txXfrm>
    </dsp:sp>
    <dsp:sp modelId="{4D22FC8D-5E06-4177-9B3C-DC7D0777EAE6}">
      <dsp:nvSpPr>
        <dsp:cNvPr id="0" name=""/>
        <dsp:cNvSpPr/>
      </dsp:nvSpPr>
      <dsp:spPr>
        <a:xfrm>
          <a:off x="7492415" y="3155075"/>
          <a:ext cx="634776" cy="742568"/>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7492415" y="3303589"/>
        <a:ext cx="444343" cy="445540"/>
      </dsp:txXfrm>
    </dsp:sp>
    <dsp:sp modelId="{9C4A0311-531F-4C16-9D16-E608E3B18C2B}">
      <dsp:nvSpPr>
        <dsp:cNvPr id="0" name=""/>
        <dsp:cNvSpPr/>
      </dsp:nvSpPr>
      <dsp:spPr>
        <a:xfrm>
          <a:off x="8390683" y="929803"/>
          <a:ext cx="2994226" cy="519311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t" anchorCtr="0">
          <a:noAutofit/>
        </a:bodyPr>
        <a:lstStyle/>
        <a:p>
          <a:pPr marL="0" lvl="0" indent="0" algn="ctr" defTabSz="1866900">
            <a:lnSpc>
              <a:spcPct val="90000"/>
            </a:lnSpc>
            <a:spcBef>
              <a:spcPct val="0"/>
            </a:spcBef>
            <a:spcAft>
              <a:spcPct val="35000"/>
            </a:spcAft>
            <a:buNone/>
          </a:pPr>
          <a:r>
            <a:rPr lang="en-US" sz="4200" b="1" kern="1200"/>
            <a:t>Clarify and Discuss</a:t>
          </a:r>
        </a:p>
        <a:p>
          <a:pPr marL="285750" lvl="1" indent="-285750" algn="l" defTabSz="1511300">
            <a:lnSpc>
              <a:spcPct val="90000"/>
            </a:lnSpc>
            <a:spcBef>
              <a:spcPct val="0"/>
            </a:spcBef>
            <a:spcAft>
              <a:spcPct val="15000"/>
            </a:spcAft>
            <a:buChar char="•"/>
          </a:pPr>
          <a:r>
            <a:rPr lang="en-US" sz="3400" b="0" kern="1200" spc="32">
              <a:latin typeface="Nunito Medium"/>
              <a:ea typeface="Nunito Medium"/>
              <a:cs typeface="Nunito Medium"/>
              <a:sym typeface="Nunito Medium"/>
            </a:rPr>
            <a:t>Ask if your apprentice has any questions/ thoughts. </a:t>
          </a:r>
          <a:endParaRPr lang="en-US" sz="3400" b="0" kern="1200"/>
        </a:p>
      </dsp:txBody>
      <dsp:txXfrm>
        <a:off x="8478381" y="1017501"/>
        <a:ext cx="2818830" cy="5017716"/>
      </dsp:txXfrm>
    </dsp:sp>
    <dsp:sp modelId="{D7D2DFC8-5BC4-4D8D-9079-336DCD60AB02}">
      <dsp:nvSpPr>
        <dsp:cNvPr id="0" name=""/>
        <dsp:cNvSpPr/>
      </dsp:nvSpPr>
      <dsp:spPr>
        <a:xfrm>
          <a:off x="11684332" y="3155075"/>
          <a:ext cx="634776" cy="742568"/>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11684332" y="3303589"/>
        <a:ext cx="444343" cy="445540"/>
      </dsp:txXfrm>
    </dsp:sp>
    <dsp:sp modelId="{5857EF39-D12B-454D-9F80-A4EF36930694}">
      <dsp:nvSpPr>
        <dsp:cNvPr id="0" name=""/>
        <dsp:cNvSpPr/>
      </dsp:nvSpPr>
      <dsp:spPr>
        <a:xfrm>
          <a:off x="12582600" y="929803"/>
          <a:ext cx="2994226" cy="519311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t" anchorCtr="0">
          <a:noAutofit/>
        </a:bodyPr>
        <a:lstStyle/>
        <a:p>
          <a:pPr marL="0" lvl="0" indent="0" algn="ctr" defTabSz="2133600">
            <a:lnSpc>
              <a:spcPct val="90000"/>
            </a:lnSpc>
            <a:spcBef>
              <a:spcPct val="0"/>
            </a:spcBef>
            <a:spcAft>
              <a:spcPct val="35000"/>
            </a:spcAft>
            <a:buNone/>
          </a:pPr>
          <a:r>
            <a:rPr lang="en-US" sz="4800" b="1" kern="1200"/>
            <a:t>Next Steps</a:t>
          </a:r>
        </a:p>
        <a:p>
          <a:pPr marL="285750" lvl="1" indent="-285750" algn="l" defTabSz="1511300">
            <a:lnSpc>
              <a:spcPct val="90000"/>
            </a:lnSpc>
            <a:spcBef>
              <a:spcPct val="0"/>
            </a:spcBef>
            <a:spcAft>
              <a:spcPct val="15000"/>
            </a:spcAft>
            <a:buChar char="•"/>
          </a:pPr>
          <a:r>
            <a:rPr lang="en-US" sz="3400" b="0" kern="1200" spc="32">
              <a:latin typeface="Nunito Medium"/>
              <a:ea typeface="Nunito Medium"/>
              <a:cs typeface="Nunito Medium"/>
              <a:sym typeface="Nunito Medium"/>
            </a:rPr>
            <a:t>Create a follow up plan together.</a:t>
          </a:r>
          <a:endParaRPr lang="en-US" sz="3400" b="0" kern="1200"/>
        </a:p>
      </dsp:txBody>
      <dsp:txXfrm>
        <a:off x="12670298" y="1017501"/>
        <a:ext cx="2818830" cy="50177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7F808-E81A-41E1-ABD9-590E32595960}">
      <dsp:nvSpPr>
        <dsp:cNvPr id="0" name=""/>
        <dsp:cNvSpPr/>
      </dsp:nvSpPr>
      <dsp:spPr>
        <a:xfrm rot="16200000">
          <a:off x="-403613" y="405426"/>
          <a:ext cx="5523973" cy="4713120"/>
        </a:xfrm>
        <a:prstGeom prst="flowChartManualOperation">
          <a:avLst/>
        </a:prstGeom>
        <a:solidFill>
          <a:srgbClr val="005D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0" tIns="0" rIns="265991" bIns="0" numCol="1" spcCol="1270" anchor="t" anchorCtr="0">
          <a:noAutofit/>
        </a:bodyPr>
        <a:lstStyle/>
        <a:p>
          <a:pPr marL="0" lvl="0" indent="0" algn="l" defTabSz="1866900">
            <a:lnSpc>
              <a:spcPct val="90000"/>
            </a:lnSpc>
            <a:spcBef>
              <a:spcPct val="0"/>
            </a:spcBef>
            <a:spcAft>
              <a:spcPct val="35000"/>
            </a:spcAft>
            <a:buNone/>
          </a:pPr>
          <a:r>
            <a:rPr lang="en-US" sz="4200" b="1" kern="1200"/>
            <a:t>CREATE</a:t>
          </a:r>
        </a:p>
        <a:p>
          <a:pPr marL="285750" lvl="1" indent="-285750" algn="l" defTabSz="1466850">
            <a:lnSpc>
              <a:spcPct val="90000"/>
            </a:lnSpc>
            <a:spcBef>
              <a:spcPct val="0"/>
            </a:spcBef>
            <a:spcAft>
              <a:spcPct val="15000"/>
            </a:spcAft>
            <a:buChar char="•"/>
          </a:pPr>
          <a:r>
            <a:rPr lang="en-US" sz="3300" kern="1200"/>
            <a:t>Discuss short and long-term goals</a:t>
          </a:r>
        </a:p>
        <a:p>
          <a:pPr marL="285750" lvl="1" indent="-285750" algn="l" defTabSz="1466850">
            <a:lnSpc>
              <a:spcPct val="90000"/>
            </a:lnSpc>
            <a:spcBef>
              <a:spcPct val="0"/>
            </a:spcBef>
            <a:spcAft>
              <a:spcPct val="15000"/>
            </a:spcAft>
            <a:buChar char="•"/>
          </a:pPr>
          <a:r>
            <a:rPr lang="en-US" sz="3300" kern="1200"/>
            <a:t>Document goals</a:t>
          </a:r>
        </a:p>
      </dsp:txBody>
      <dsp:txXfrm rot="5400000">
        <a:off x="1814" y="1104794"/>
        <a:ext cx="4713120" cy="3314383"/>
      </dsp:txXfrm>
    </dsp:sp>
    <dsp:sp modelId="{18B57A01-452E-4EA5-BA78-C70E7A64DC17}">
      <dsp:nvSpPr>
        <dsp:cNvPr id="0" name=""/>
        <dsp:cNvSpPr/>
      </dsp:nvSpPr>
      <dsp:spPr>
        <a:xfrm rot="16200000">
          <a:off x="4662990" y="405426"/>
          <a:ext cx="5523973" cy="4713120"/>
        </a:xfrm>
        <a:prstGeom prst="flowChartManualOperation">
          <a:avLst/>
        </a:prstGeom>
        <a:solidFill>
          <a:srgbClr val="005D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0" tIns="0" rIns="265991" bIns="0" numCol="1" spcCol="1270" anchor="t" anchorCtr="0">
          <a:noAutofit/>
        </a:bodyPr>
        <a:lstStyle/>
        <a:p>
          <a:pPr marL="0" lvl="0" indent="0" algn="l" defTabSz="1866900">
            <a:lnSpc>
              <a:spcPct val="90000"/>
            </a:lnSpc>
            <a:spcBef>
              <a:spcPct val="0"/>
            </a:spcBef>
            <a:spcAft>
              <a:spcPct val="35000"/>
            </a:spcAft>
            <a:buNone/>
          </a:pPr>
          <a:r>
            <a:rPr lang="en-US" sz="4200" b="1" kern="1200"/>
            <a:t>PLAN</a:t>
          </a:r>
        </a:p>
        <a:p>
          <a:pPr marL="285750" lvl="1" indent="-285750" algn="l" defTabSz="1466850">
            <a:lnSpc>
              <a:spcPct val="90000"/>
            </a:lnSpc>
            <a:spcBef>
              <a:spcPct val="0"/>
            </a:spcBef>
            <a:spcAft>
              <a:spcPct val="15000"/>
            </a:spcAft>
            <a:buChar char="•"/>
          </a:pPr>
          <a:r>
            <a:rPr lang="en-US" sz="3300" kern="1200"/>
            <a:t>Set a timeline with target dates</a:t>
          </a:r>
        </a:p>
        <a:p>
          <a:pPr marL="285750" lvl="1" indent="-285750" algn="l" defTabSz="1466850">
            <a:lnSpc>
              <a:spcPct val="90000"/>
            </a:lnSpc>
            <a:spcBef>
              <a:spcPct val="0"/>
            </a:spcBef>
            <a:spcAft>
              <a:spcPct val="15000"/>
            </a:spcAft>
            <a:buChar char="•"/>
          </a:pPr>
          <a:r>
            <a:rPr lang="en-US" sz="3300" kern="1200"/>
            <a:t>Establish objectives to meet along the way</a:t>
          </a:r>
        </a:p>
      </dsp:txBody>
      <dsp:txXfrm rot="5400000">
        <a:off x="5068417" y="1104794"/>
        <a:ext cx="4713120" cy="3314383"/>
      </dsp:txXfrm>
    </dsp:sp>
    <dsp:sp modelId="{1460BA18-5E47-49A6-9476-6BA09630D04E}">
      <dsp:nvSpPr>
        <dsp:cNvPr id="0" name=""/>
        <dsp:cNvSpPr/>
      </dsp:nvSpPr>
      <dsp:spPr>
        <a:xfrm rot="16200000">
          <a:off x="9729594" y="405426"/>
          <a:ext cx="5523973" cy="4713120"/>
        </a:xfrm>
        <a:prstGeom prst="flowChartManualOperation">
          <a:avLst/>
        </a:prstGeom>
        <a:solidFill>
          <a:srgbClr val="005D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0" tIns="0" rIns="265991" bIns="0" numCol="1" spcCol="1270" anchor="t" anchorCtr="0">
          <a:noAutofit/>
        </a:bodyPr>
        <a:lstStyle/>
        <a:p>
          <a:pPr marL="0" lvl="0" indent="0" algn="l" defTabSz="1866900">
            <a:lnSpc>
              <a:spcPct val="90000"/>
            </a:lnSpc>
            <a:spcBef>
              <a:spcPct val="0"/>
            </a:spcBef>
            <a:spcAft>
              <a:spcPct val="35000"/>
            </a:spcAft>
            <a:buNone/>
          </a:pPr>
          <a:r>
            <a:rPr lang="en-US" sz="4200" b="1" kern="1200"/>
            <a:t>TRACK</a:t>
          </a:r>
        </a:p>
        <a:p>
          <a:pPr marL="285750" lvl="1" indent="-285750" algn="l" defTabSz="1466850">
            <a:lnSpc>
              <a:spcPct val="90000"/>
            </a:lnSpc>
            <a:spcBef>
              <a:spcPct val="0"/>
            </a:spcBef>
            <a:spcAft>
              <a:spcPct val="15000"/>
            </a:spcAft>
            <a:buChar char="•"/>
          </a:pPr>
          <a:r>
            <a:rPr lang="en-US" sz="3300" kern="1200"/>
            <a:t>Plan regular &amp; mid-point check-ins</a:t>
          </a:r>
        </a:p>
        <a:p>
          <a:pPr marL="285750" lvl="1" indent="-285750" algn="l" defTabSz="1466850">
            <a:lnSpc>
              <a:spcPct val="90000"/>
            </a:lnSpc>
            <a:spcBef>
              <a:spcPct val="0"/>
            </a:spcBef>
            <a:spcAft>
              <a:spcPct val="15000"/>
            </a:spcAft>
            <a:buChar char="•"/>
          </a:pPr>
          <a:r>
            <a:rPr lang="en-US" sz="3300" kern="1200"/>
            <a:t>Monitor &amp; revise goals</a:t>
          </a:r>
        </a:p>
        <a:p>
          <a:pPr marL="285750" lvl="1" indent="-285750" algn="l" defTabSz="1466850">
            <a:lnSpc>
              <a:spcPct val="90000"/>
            </a:lnSpc>
            <a:spcBef>
              <a:spcPct val="0"/>
            </a:spcBef>
            <a:spcAft>
              <a:spcPct val="15000"/>
            </a:spcAft>
            <a:buChar char="•"/>
          </a:pPr>
          <a:r>
            <a:rPr lang="en-US" sz="3300" kern="1200"/>
            <a:t>Offer guidance  </a:t>
          </a:r>
        </a:p>
      </dsp:txBody>
      <dsp:txXfrm rot="5400000">
        <a:off x="10135021" y="1104794"/>
        <a:ext cx="4713120" cy="331438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09.07.2025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sz="1800" b="0" i="0" u="sng">
                <a:solidFill>
                  <a:srgbClr val="000000"/>
                </a:solidFill>
                <a:effectLst/>
                <a:latin typeface="Aptos" panose="020B0004020202020204" pitchFamily="34" charset="0"/>
              </a:rPr>
              <a:t>Sample Script</a:t>
            </a:r>
            <a:r>
              <a:rPr lang="en-US" sz="1800" b="0" i="0">
                <a:solidFill>
                  <a:srgbClr val="000000"/>
                </a:solidFill>
                <a:effectLst/>
                <a:latin typeface="Aptos" panose="020B0004020202020204" pitchFamily="34" charset="0"/>
              </a:rPr>
              <a:t>: </a:t>
            </a:r>
          </a:p>
          <a:p>
            <a:r>
              <a:rPr lang="en-US" sz="1800" b="0" i="0">
                <a:solidFill>
                  <a:srgbClr val="000000"/>
                </a:solidFill>
                <a:effectLst/>
                <a:latin typeface="Aptos" panose="020B0004020202020204" pitchFamily="34" charset="0"/>
              </a:rPr>
              <a:t>I’d like to start by getting to know who is in the room with us today. Please share your name, pronouns (if you’re comfortable), how long you’ve worked in this field/been an AFSCME member and, just for fun, your favorite ice cream flavor. I’ll start; my name is… </a:t>
            </a:r>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2681662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a:solidFill>
                  <a:srgbClr val="000000"/>
                </a:solidFill>
                <a:effectLst/>
                <a:latin typeface="Aptos" panose="020B0004020202020204" pitchFamily="34" charset="0"/>
              </a:rPr>
              <a:t>Sample Script</a:t>
            </a:r>
            <a:r>
              <a:rPr lang="en-US" sz="1200" b="0" i="0">
                <a:solidFill>
                  <a:srgbClr val="000000"/>
                </a:solidFill>
                <a:effectLst/>
                <a:latin typeface="Aptos" panose="020B0004020202020204" pitchFamily="34" charset="0"/>
              </a:rPr>
              <a:t>: </a:t>
            </a:r>
          </a:p>
          <a:p>
            <a:pPr algn="l" rtl="0" fontAlgn="base">
              <a:lnSpc>
                <a:spcPts val="1564"/>
              </a:lnSpc>
              <a:spcAft>
                <a:spcPts val="800"/>
              </a:spcAft>
              <a:buNone/>
            </a:pPr>
            <a:r>
              <a:rPr lang="en-US" sz="1800" b="0" i="0">
                <a:solidFill>
                  <a:srgbClr val="000000"/>
                </a:solidFill>
                <a:effectLst/>
                <a:latin typeface="Aptos" panose="020B0004020202020204" pitchFamily="34" charset="0"/>
              </a:rPr>
              <a:t>Finally, you will be both a leader and a role model for your apprentice. You set an example of how to navigate the workplace. Keeping a level head and treating others with respect can help your apprentice develop their soft skills. As a role model it is also important to demonstrate best work practices, avoiding shortcuts and following all safety procedures. Remember, your actions speak louder than your words.  </a:t>
            </a:r>
            <a:endParaRPr lang="en-US" b="0" i="0">
              <a:solidFill>
                <a:srgbClr val="000000"/>
              </a:solidFill>
              <a:effectLst/>
              <a:latin typeface="Segoe UI" panose="020B0502040204020203" pitchFamily="34" charset="0"/>
            </a:endParaRPr>
          </a:p>
          <a:p>
            <a:pPr algn="l" rtl="0" fontAlgn="base">
              <a:lnSpc>
                <a:spcPts val="1564"/>
              </a:lnSpc>
              <a:spcAft>
                <a:spcPts val="800"/>
              </a:spcAft>
            </a:pPr>
            <a:r>
              <a:rPr lang="en-US" sz="1800" b="0" i="0">
                <a:solidFill>
                  <a:srgbClr val="000000"/>
                </a:solidFill>
                <a:effectLst/>
                <a:latin typeface="Aptos" panose="020B0004020202020204" pitchFamily="34" charset="0"/>
              </a:rPr>
              <a:t>We will talk more about some of these specific responsibilities later, but do these roles make sense? </a:t>
            </a:r>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685579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sz="1800" b="0" i="0" u="sng">
                <a:solidFill>
                  <a:srgbClr val="000000"/>
                </a:solidFill>
                <a:effectLst/>
                <a:latin typeface="Aptos" panose="020B0004020202020204" pitchFamily="34" charset="0"/>
              </a:rPr>
              <a:t>Sample Script</a:t>
            </a:r>
            <a:r>
              <a:rPr lang="en-US" sz="1800" b="0" i="0">
                <a:solidFill>
                  <a:srgbClr val="000000"/>
                </a:solidFill>
                <a:effectLst/>
                <a:latin typeface="Aptos" panose="020B0004020202020204" pitchFamily="34" charset="0"/>
              </a:rPr>
              <a:t>: </a:t>
            </a:r>
          </a:p>
          <a:p>
            <a:r>
              <a:rPr lang="en-US" sz="1800" b="0" i="0">
                <a:solidFill>
                  <a:srgbClr val="000000"/>
                </a:solidFill>
                <a:effectLst/>
                <a:latin typeface="Aptos" panose="020B0004020202020204" pitchFamily="34" charset="0"/>
              </a:rPr>
              <a:t>Let’s put these roles into action in an activity called ‘what hat are you wearing?’ We’re going to read some scenarios. As you read each scenario, consider the mentoring roles we just discussed. Which role would you use to approach each situation? Coach, teacher or role model? Let’s start with scenario 1. </a:t>
            </a:r>
          </a:p>
          <a:p>
            <a:endParaRPr lang="en-US" sz="1800" b="0" i="0">
              <a:solidFill>
                <a:srgbClr val="000000"/>
              </a:solidFill>
              <a:effectLst/>
              <a:latin typeface="Aptos" panose="020B0004020202020204" pitchFamily="34" charset="0"/>
            </a:endParaRPr>
          </a:p>
          <a:p>
            <a:r>
              <a:rPr lang="en-US" sz="1800" b="0" i="0">
                <a:solidFill>
                  <a:srgbClr val="000000"/>
                </a:solidFill>
                <a:effectLst/>
                <a:latin typeface="Aptos" panose="020B0004020202020204" pitchFamily="34" charset="0"/>
              </a:rPr>
              <a:t>What role do you think is being fulfilled in scenario 1? Why?</a:t>
            </a:r>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1981855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sz="1800" b="0" i="0" u="sng">
                <a:solidFill>
                  <a:srgbClr val="000000"/>
                </a:solidFill>
                <a:effectLst/>
                <a:latin typeface="Aptos" panose="020B0004020202020204" pitchFamily="34" charset="0"/>
              </a:rPr>
              <a:t>Sample Script</a:t>
            </a:r>
            <a:r>
              <a:rPr lang="en-US" sz="1800" b="0" i="0">
                <a:solidFill>
                  <a:srgbClr val="000000"/>
                </a:solidFill>
                <a:effectLst/>
                <a:latin typeface="Aptos" panose="020B0004020202020204" pitchFamily="34" charset="0"/>
              </a:rPr>
              <a:t>: </a:t>
            </a:r>
          </a:p>
          <a:p>
            <a:r>
              <a:rPr lang="en-US" sz="1800" b="0" i="0">
                <a:solidFill>
                  <a:srgbClr val="000000"/>
                </a:solidFill>
                <a:effectLst/>
                <a:latin typeface="Aptos" panose="020B0004020202020204" pitchFamily="34" charset="0"/>
              </a:rPr>
              <a:t>Welcome back! Before we jump back in, let’s do a quick temperature check. Let’s go around and have everyone share a color and one word that best describes your mood right now. </a:t>
            </a:r>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3620444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algn="l" rtl="0" fontAlgn="base">
              <a:lnSpc>
                <a:spcPts val="1564"/>
              </a:lnSpc>
              <a:spcAft>
                <a:spcPts val="800"/>
              </a:spcAft>
              <a:buNone/>
            </a:pPr>
            <a:r>
              <a:rPr lang="en-US" sz="1800" b="0" i="0" u="sng">
                <a:solidFill>
                  <a:srgbClr val="000000"/>
                </a:solidFill>
                <a:effectLst/>
                <a:latin typeface="Aptos" panose="020B0004020202020204" pitchFamily="34" charset="0"/>
              </a:rPr>
              <a:t>Sample Script</a:t>
            </a:r>
            <a:r>
              <a:rPr lang="en-US" sz="1800" b="0" i="0">
                <a:solidFill>
                  <a:srgbClr val="000000"/>
                </a:solidFill>
                <a:effectLst/>
                <a:latin typeface="Aptos" panose="020B0004020202020204" pitchFamily="34" charset="0"/>
              </a:rPr>
              <a:t>: </a:t>
            </a:r>
          </a:p>
          <a:p>
            <a:pPr algn="l" rtl="0" fontAlgn="base">
              <a:lnSpc>
                <a:spcPts val="1564"/>
              </a:lnSpc>
              <a:spcAft>
                <a:spcPts val="800"/>
              </a:spcAft>
              <a:buNone/>
            </a:pPr>
            <a:r>
              <a:rPr lang="en-US" sz="1800" b="0" i="0">
                <a:solidFill>
                  <a:srgbClr val="000000"/>
                </a:solidFill>
                <a:effectLst/>
                <a:latin typeface="Aptos" panose="020B0004020202020204" pitchFamily="34" charset="0"/>
              </a:rPr>
              <a:t>In your groups, you will be discussing the benefits of mentorship. Each group will be discussing benefits from a different viewpoint. Groups will discuss the benefits of mentorship for mentors, apprentices, our union or the workplace. </a:t>
            </a:r>
          </a:p>
          <a:p>
            <a:pPr algn="l" rtl="0" fontAlgn="base">
              <a:lnSpc>
                <a:spcPts val="1564"/>
              </a:lnSpc>
              <a:spcAft>
                <a:spcPts val="800"/>
              </a:spcAft>
              <a:buNone/>
            </a:pPr>
            <a:endParaRPr lang="en-US" b="0" i="0">
              <a:solidFill>
                <a:srgbClr val="000000"/>
              </a:solidFill>
              <a:effectLst/>
              <a:latin typeface="Segoe UI" panose="020B0502040204020203" pitchFamily="34" charset="0"/>
            </a:endParaRPr>
          </a:p>
          <a:p>
            <a:pPr algn="l" rtl="0" fontAlgn="base">
              <a:lnSpc>
                <a:spcPts val="1564"/>
              </a:lnSpc>
              <a:spcAft>
                <a:spcPts val="800"/>
              </a:spcAft>
              <a:buNone/>
            </a:pPr>
            <a:r>
              <a:rPr lang="en-US" sz="1800" b="0" i="0">
                <a:solidFill>
                  <a:srgbClr val="000000"/>
                </a:solidFill>
                <a:effectLst/>
                <a:latin typeface="Aptos" panose="020B0004020202020204" pitchFamily="34" charset="0"/>
              </a:rPr>
              <a:t>Group 1 is mentors, group 2 is apprentices or mentees, group 3 is our union and group 4 is the workplace. In your groups, come up with a list of ways mentorship is beneficial for your assigned viewpoint. Choose someone in your group to be the recorder and someone to be the reporter. The recorder will write down the ideas you discuss, and the reporter will report back on your group discussion at the end. </a:t>
            </a:r>
          </a:p>
          <a:p>
            <a:pPr algn="l" rtl="0" fontAlgn="base">
              <a:lnSpc>
                <a:spcPts val="1564"/>
              </a:lnSpc>
              <a:spcAft>
                <a:spcPts val="800"/>
              </a:spcAft>
              <a:buNone/>
            </a:pPr>
            <a:r>
              <a:rPr lang="en-US" sz="1800" b="0" i="0">
                <a:solidFill>
                  <a:srgbClr val="000000"/>
                </a:solidFill>
                <a:effectLst/>
                <a:latin typeface="Aptos" panose="020B0004020202020204" pitchFamily="34" charset="0"/>
              </a:rPr>
              <a:t>	*Give groups 7-8 minutes to brainstorm.*</a:t>
            </a:r>
            <a:endParaRPr lang="en-US" b="0" i="0">
              <a:solidFill>
                <a:srgbClr val="000000"/>
              </a:solidFill>
              <a:effectLst/>
              <a:latin typeface="Segoe UI" panose="020B0502040204020203" pitchFamily="34" charset="0"/>
            </a:endParaRPr>
          </a:p>
          <a:p>
            <a:pPr algn="l" rtl="0" fontAlgn="base">
              <a:lnSpc>
                <a:spcPts val="1564"/>
              </a:lnSpc>
              <a:spcAft>
                <a:spcPts val="800"/>
              </a:spcAft>
              <a:buNone/>
            </a:pPr>
            <a:r>
              <a:rPr lang="en-US" sz="1800" b="0" i="0">
                <a:solidFill>
                  <a:srgbClr val="000000"/>
                </a:solidFill>
                <a:effectLst/>
                <a:latin typeface="Aptos" panose="020B0004020202020204" pitchFamily="34" charset="0"/>
              </a:rPr>
              <a:t>Please take 1 more minute to finish up your thoughts, then each group’s reporter will present what your group discussed. </a:t>
            </a:r>
          </a:p>
          <a:p>
            <a:pPr algn="l" rtl="0" fontAlgn="base">
              <a:lnSpc>
                <a:spcPts val="1564"/>
              </a:lnSpc>
              <a:spcAft>
                <a:spcPts val="800"/>
              </a:spcAft>
              <a:buNone/>
            </a:pPr>
            <a:endParaRPr lang="en-US" b="0" i="0">
              <a:solidFill>
                <a:srgbClr val="000000"/>
              </a:solidFill>
              <a:effectLst/>
              <a:latin typeface="Segoe UI" panose="020B0502040204020203" pitchFamily="34" charset="0"/>
            </a:endParaRPr>
          </a:p>
          <a:p>
            <a:pPr algn="l" rtl="0" fontAlgn="base">
              <a:lnSpc>
                <a:spcPts val="1564"/>
              </a:lnSpc>
              <a:spcAft>
                <a:spcPts val="800"/>
              </a:spcAft>
            </a:pPr>
            <a:r>
              <a:rPr lang="en-US" sz="1800" b="0" i="0">
                <a:solidFill>
                  <a:srgbClr val="000000"/>
                </a:solidFill>
                <a:effectLst/>
                <a:latin typeface="Aptos" panose="020B0004020202020204" pitchFamily="34" charset="0"/>
              </a:rPr>
              <a:t>Which group wants to share first? Any volunteers? </a:t>
            </a:r>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15</a:t>
            </a:fld>
            <a:endParaRPr lang="cs-CZ"/>
          </a:p>
        </p:txBody>
      </p:sp>
    </p:spTree>
    <p:extLst>
      <p:ext uri="{BB962C8B-B14F-4D97-AF65-F5344CB8AC3E}">
        <p14:creationId xmlns:p14="http://schemas.microsoft.com/office/powerpoint/2010/main" val="3396413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rtl="0" fontAlgn="base">
              <a:lnSpc>
                <a:spcPts val="1564"/>
              </a:lnSpc>
              <a:spcAft>
                <a:spcPts val="800"/>
              </a:spcAft>
              <a:buNone/>
            </a:pPr>
            <a:r>
              <a:rPr lang="en-US" sz="1800" b="0" i="0" u="sng">
                <a:solidFill>
                  <a:srgbClr val="000000"/>
                </a:solidFill>
                <a:effectLst/>
                <a:latin typeface="Aptos" panose="020B0004020202020204" pitchFamily="34" charset="0"/>
              </a:rPr>
              <a:t>Sample Script</a:t>
            </a:r>
            <a:r>
              <a:rPr lang="en-US" sz="1800" b="0" i="0">
                <a:solidFill>
                  <a:srgbClr val="000000"/>
                </a:solidFill>
                <a:effectLst/>
                <a:latin typeface="Aptos" panose="020B0004020202020204" pitchFamily="34" charset="0"/>
              </a:rPr>
              <a:t>: </a:t>
            </a:r>
          </a:p>
          <a:p>
            <a:pPr algn="l" rtl="0" fontAlgn="base">
              <a:lnSpc>
                <a:spcPts val="1564"/>
              </a:lnSpc>
              <a:spcAft>
                <a:spcPts val="800"/>
              </a:spcAft>
              <a:buNone/>
            </a:pPr>
            <a:r>
              <a:rPr lang="en-US" sz="1800" b="0" i="0">
                <a:solidFill>
                  <a:srgbClr val="000000"/>
                </a:solidFill>
                <a:effectLst/>
                <a:latin typeface="Aptos" panose="020B0004020202020204" pitchFamily="34" charset="0"/>
              </a:rPr>
              <a:t>You have shown us that mentorship is beneficial for all parties involved. One of the reasons it is so beneficial for mentors is because of the concept of reverse mentoring. Reverse mentoring flips the typical mentoring relationship and allows apprentices to share their knowledge and skills with mentors. For instance, your mentees may introduce you to new ideas, skills and technology.  </a:t>
            </a:r>
          </a:p>
          <a:p>
            <a:pPr algn="l" rtl="0" fontAlgn="base">
              <a:lnSpc>
                <a:spcPts val="1564"/>
              </a:lnSpc>
              <a:spcAft>
                <a:spcPts val="800"/>
              </a:spcAft>
              <a:buNone/>
            </a:pPr>
            <a:endParaRPr lang="en-US" b="0" i="0">
              <a:solidFill>
                <a:srgbClr val="000000"/>
              </a:solidFill>
              <a:effectLst/>
              <a:latin typeface="Segoe UI" panose="020B0502040204020203" pitchFamily="34" charset="0"/>
            </a:endParaRPr>
          </a:p>
          <a:p>
            <a:pPr algn="l" rtl="0" fontAlgn="base">
              <a:lnSpc>
                <a:spcPts val="1564"/>
              </a:lnSpc>
              <a:spcAft>
                <a:spcPts val="800"/>
              </a:spcAft>
              <a:buNone/>
            </a:pPr>
            <a:r>
              <a:rPr lang="en-US" sz="1800" b="0" i="0">
                <a:solidFill>
                  <a:srgbClr val="000000"/>
                </a:solidFill>
                <a:effectLst/>
                <a:latin typeface="Aptos" panose="020B0004020202020204" pitchFamily="34" charset="0"/>
              </a:rPr>
              <a:t>Reverse mentoring recognizes that both mentors and apprentices have valuable perspectives and knowledge to share with one another. By allowing mentorship to be a two-way street, both mentors and apprentices can grow.  </a:t>
            </a:r>
          </a:p>
          <a:p>
            <a:pPr algn="l" rtl="0" fontAlgn="base">
              <a:lnSpc>
                <a:spcPts val="1564"/>
              </a:lnSpc>
              <a:spcAft>
                <a:spcPts val="800"/>
              </a:spcAft>
              <a:buNone/>
            </a:pPr>
            <a:endParaRPr lang="en-US" b="0" i="0">
              <a:solidFill>
                <a:srgbClr val="000000"/>
              </a:solidFill>
              <a:effectLst/>
              <a:latin typeface="Segoe UI" panose="020B0502040204020203" pitchFamily="34" charset="0"/>
            </a:endParaRPr>
          </a:p>
          <a:p>
            <a:pPr algn="l" rtl="0" fontAlgn="base">
              <a:lnSpc>
                <a:spcPts val="1564"/>
              </a:lnSpc>
              <a:spcAft>
                <a:spcPts val="800"/>
              </a:spcAft>
            </a:pPr>
            <a:r>
              <a:rPr lang="en-US" sz="1800" b="0" i="0">
                <a:solidFill>
                  <a:srgbClr val="000000"/>
                </a:solidFill>
                <a:effectLst/>
                <a:latin typeface="Aptos" panose="020B0004020202020204" pitchFamily="34" charset="0"/>
              </a:rPr>
              <a:t>When we are open to learning from our apprentices, we can gain new skills and perspectives while also modeling an openness to feedback. Plus, recognizing the value in your apprentice’s knowledge and experiences can help build their confidence and strengthen your mentoring relationship. </a:t>
            </a:r>
            <a:endParaRPr lang="en-US" b="0" i="0">
              <a:solidFill>
                <a:srgbClr val="000000"/>
              </a:solidFill>
              <a:effectLst/>
              <a:latin typeface="Segoe UI" panose="020B0502040204020203" pitchFamily="34" charset="0"/>
            </a:endParaRPr>
          </a:p>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sz="1800" b="0" i="0" u="sng">
                <a:solidFill>
                  <a:srgbClr val="000000"/>
                </a:solidFill>
                <a:effectLst/>
                <a:latin typeface="Aptos" panose="020B0004020202020204" pitchFamily="34" charset="0"/>
              </a:rPr>
              <a:t>Sample Script</a:t>
            </a:r>
            <a:r>
              <a:rPr lang="en-US" sz="1800" b="0" i="0">
                <a:solidFill>
                  <a:srgbClr val="000000"/>
                </a:solidFill>
                <a:effectLst/>
                <a:latin typeface="Aptos" panose="020B0004020202020204" pitchFamily="34" charset="0"/>
              </a:rPr>
              <a:t>: Now that we’ve warmed up and started thinking about why we mentor, let’s start thinking about </a:t>
            </a:r>
            <a:r>
              <a:rPr lang="en-US" sz="1800" b="0" i="1">
                <a:solidFill>
                  <a:srgbClr val="000000"/>
                </a:solidFill>
                <a:effectLst/>
                <a:latin typeface="Aptos" panose="020B0004020202020204" pitchFamily="34" charset="0"/>
              </a:rPr>
              <a:t>how</a:t>
            </a:r>
            <a:r>
              <a:rPr lang="en-US" sz="1800" b="0" i="0">
                <a:solidFill>
                  <a:srgbClr val="000000"/>
                </a:solidFill>
                <a:effectLst/>
                <a:latin typeface="Aptos" panose="020B0004020202020204" pitchFamily="34" charset="0"/>
              </a:rPr>
              <a:t> we mentor. We are going to review ways to teach new skills, provide feedback, set goals and prepare for your first meeting with your apprentice. </a:t>
            </a:r>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17</a:t>
            </a:fld>
            <a:endParaRPr lang="cs-CZ"/>
          </a:p>
        </p:txBody>
      </p:sp>
    </p:spTree>
    <p:extLst>
      <p:ext uri="{BB962C8B-B14F-4D97-AF65-F5344CB8AC3E}">
        <p14:creationId xmlns:p14="http://schemas.microsoft.com/office/powerpoint/2010/main" val="1264757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rtl="0" fontAlgn="base">
              <a:lnSpc>
                <a:spcPts val="1564"/>
              </a:lnSpc>
              <a:spcAft>
                <a:spcPts val="800"/>
              </a:spcAft>
              <a:buNone/>
            </a:pPr>
            <a:r>
              <a:rPr lang="en-US" sz="1800" b="0" i="0" u="sng">
                <a:solidFill>
                  <a:srgbClr val="000000"/>
                </a:solidFill>
                <a:effectLst/>
                <a:latin typeface="Aptos" panose="020B0004020202020204" pitchFamily="34" charset="0"/>
              </a:rPr>
              <a:t>Sample Script</a:t>
            </a:r>
            <a:r>
              <a:rPr lang="en-US" sz="1800" b="0" i="0">
                <a:solidFill>
                  <a:srgbClr val="000000"/>
                </a:solidFill>
                <a:effectLst/>
                <a:latin typeface="Aptos" panose="020B0004020202020204" pitchFamily="34" charset="0"/>
              </a:rPr>
              <a:t>: </a:t>
            </a:r>
          </a:p>
          <a:p>
            <a:pPr algn="l" rtl="0" fontAlgn="base">
              <a:lnSpc>
                <a:spcPts val="1564"/>
              </a:lnSpc>
              <a:spcAft>
                <a:spcPts val="800"/>
              </a:spcAft>
              <a:buNone/>
            </a:pPr>
            <a:r>
              <a:rPr lang="en-US" sz="1800" b="0" i="0">
                <a:solidFill>
                  <a:srgbClr val="000000"/>
                </a:solidFill>
                <a:effectLst/>
                <a:latin typeface="Aptos" panose="020B0004020202020204" pitchFamily="34" charset="0"/>
              </a:rPr>
              <a:t>Let’s start with learning styles. Just like how each of you has your own unique mentoring style, each apprentice will have their own learning style. We all learn in different ways. </a:t>
            </a:r>
            <a:endParaRPr lang="en-US" b="0" i="0">
              <a:solidFill>
                <a:srgbClr val="000000"/>
              </a:solidFill>
              <a:effectLst/>
              <a:latin typeface="Segoe UI" panose="020B0502040204020203" pitchFamily="34" charset="0"/>
            </a:endParaRPr>
          </a:p>
          <a:p>
            <a:pPr lvl="1" algn="l" rtl="0" fontAlgn="base">
              <a:lnSpc>
                <a:spcPts val="1569"/>
              </a:lnSpc>
              <a:buFont typeface="Arial" panose="020B0604020202020204" pitchFamily="34" charset="0"/>
              <a:buChar char="•"/>
            </a:pPr>
            <a:r>
              <a:rPr lang="en-US" sz="1800" b="0" i="0">
                <a:solidFill>
                  <a:srgbClr val="000000"/>
                </a:solidFill>
                <a:effectLst/>
                <a:latin typeface="Aptos" panose="020B0004020202020204" pitchFamily="34" charset="0"/>
              </a:rPr>
              <a:t>Some people do well with auditory learning, which means verbal instructions and conversations about a task or skill might be helpful.  </a:t>
            </a:r>
          </a:p>
          <a:p>
            <a:pPr lvl="1" algn="l" rtl="0" fontAlgn="base">
              <a:lnSpc>
                <a:spcPts val="1569"/>
              </a:lnSpc>
              <a:buFont typeface="Arial" panose="020B0604020202020204" pitchFamily="34" charset="0"/>
              <a:buChar char="•"/>
            </a:pPr>
            <a:r>
              <a:rPr lang="en-US" sz="1800" b="0" i="0">
                <a:solidFill>
                  <a:srgbClr val="000000"/>
                </a:solidFill>
                <a:effectLst/>
                <a:latin typeface="Aptos" panose="020B0004020202020204" pitchFamily="34" charset="0"/>
              </a:rPr>
              <a:t>Others are visual learners. These folks might learn best when they watch you demonstrate a task or interpret graphs.  </a:t>
            </a:r>
          </a:p>
          <a:p>
            <a:pPr lvl="1" algn="l" rtl="0" fontAlgn="base">
              <a:lnSpc>
                <a:spcPts val="1569"/>
              </a:lnSpc>
              <a:buFont typeface="Arial" panose="020B0604020202020204" pitchFamily="34" charset="0"/>
              <a:buChar char="•"/>
            </a:pPr>
            <a:r>
              <a:rPr lang="en-US" sz="1800" b="0" i="0">
                <a:solidFill>
                  <a:srgbClr val="000000"/>
                </a:solidFill>
                <a:effectLst/>
                <a:latin typeface="Aptos" panose="020B0004020202020204" pitchFamily="34" charset="0"/>
              </a:rPr>
              <a:t>There is also kinesthetic learning or learning by doing. This is a large part of on-the-job training, where apprentices can engage in hands-on learning by attempting different tasks and practicing their skills.  </a:t>
            </a:r>
          </a:p>
          <a:p>
            <a:pPr lvl="1" algn="l" rtl="0" fontAlgn="base">
              <a:lnSpc>
                <a:spcPts val="1569"/>
              </a:lnSpc>
              <a:buFont typeface="Arial" panose="020B0604020202020204" pitchFamily="34" charset="0"/>
              <a:buChar char="•"/>
            </a:pPr>
            <a:r>
              <a:rPr lang="en-US" sz="1800" b="0" i="0">
                <a:solidFill>
                  <a:srgbClr val="000000"/>
                </a:solidFill>
                <a:effectLst/>
                <a:latin typeface="Aptos" panose="020B0004020202020204" pitchFamily="34" charset="0"/>
              </a:rPr>
              <a:t>Reading and writing can also be a preferred learning style. Although there may be more opportunities for reading and writing in related instruction, it can still be incorporated into on-the-job training. If an apprentice is struggling with verbal instructions, they might benefit from written instructions as reinforcement. </a:t>
            </a:r>
          </a:p>
          <a:p>
            <a:pPr algn="l" rtl="0" fontAlgn="base">
              <a:lnSpc>
                <a:spcPts val="1569"/>
              </a:lnSpc>
              <a:buFont typeface="Arial" panose="020B0604020202020204" pitchFamily="34" charset="0"/>
              <a:buChar char="•"/>
            </a:pPr>
            <a:endParaRPr lang="en-US" sz="1800" b="0" i="0">
              <a:solidFill>
                <a:srgbClr val="000000"/>
              </a:solidFill>
              <a:effectLst/>
              <a:latin typeface="Aptos" panose="020B0004020202020204" pitchFamily="34" charset="0"/>
            </a:endParaRPr>
          </a:p>
          <a:p>
            <a:pPr algn="l" rtl="0" fontAlgn="base">
              <a:lnSpc>
                <a:spcPts val="1564"/>
              </a:lnSpc>
              <a:spcAft>
                <a:spcPts val="800"/>
              </a:spcAft>
            </a:pPr>
            <a:r>
              <a:rPr lang="en-US" sz="1800" b="0" i="0">
                <a:solidFill>
                  <a:srgbClr val="000000"/>
                </a:solidFill>
                <a:effectLst/>
                <a:latin typeface="Aptos" panose="020B0004020202020204" pitchFamily="34" charset="0"/>
              </a:rPr>
              <a:t>Consider asking your apprentice which learning style they prefer. Oftentimes people benefit from multiple approaches to learning, so try to offer instruction in multiple styles whenever possible. One way to incorporate several of these learning styles is by utilizing the tell-show-do-review model. </a:t>
            </a:r>
            <a:endParaRPr lang="en-US" b="0" i="0">
              <a:solidFill>
                <a:srgbClr val="000000"/>
              </a:solidFill>
              <a:effectLst/>
              <a:latin typeface="Segoe UI" panose="020B0502040204020203" pitchFamily="34" charset="0"/>
            </a:endParaRPr>
          </a:p>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72581-AF46-E2A6-6A3C-B96C7569271B}"/>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B3BB56-355F-CD2A-F40E-66B1B9605EF1}"/>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DA580059-3925-CE66-A8AF-319C8CAF09E1}"/>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7209A986-BFF7-0763-14D6-35D6FF09AB86}"/>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3EFEDC0E-BDA5-C3C7-D68A-678218594DD2}"/>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rtl="0" fontAlgn="base">
              <a:lnSpc>
                <a:spcPts val="1564"/>
              </a:lnSpc>
              <a:spcAft>
                <a:spcPts val="800"/>
              </a:spcAft>
              <a:buNone/>
            </a:pPr>
            <a:r>
              <a:rPr lang="en-US" sz="1800" b="0" i="0" u="sng">
                <a:solidFill>
                  <a:srgbClr val="000000"/>
                </a:solidFill>
                <a:effectLst/>
                <a:latin typeface="Aptos" panose="020B0004020202020204" pitchFamily="34" charset="0"/>
              </a:rPr>
              <a:t>Sample Script</a:t>
            </a:r>
            <a:r>
              <a:rPr lang="en-US" sz="1800" b="0" i="0">
                <a:solidFill>
                  <a:srgbClr val="000000"/>
                </a:solidFill>
                <a:effectLst/>
                <a:latin typeface="Aptos" panose="020B0004020202020204" pitchFamily="34" charset="0"/>
              </a:rPr>
              <a:t>: </a:t>
            </a:r>
          </a:p>
          <a:p>
            <a:pPr algn="l" rtl="0" fontAlgn="base">
              <a:lnSpc>
                <a:spcPts val="1564"/>
              </a:lnSpc>
              <a:spcAft>
                <a:spcPts val="800"/>
              </a:spcAft>
              <a:buNone/>
            </a:pPr>
            <a:r>
              <a:rPr lang="en-US" sz="1800" b="0" i="0">
                <a:solidFill>
                  <a:srgbClr val="000000"/>
                </a:solidFill>
                <a:effectLst/>
                <a:latin typeface="Aptos" panose="020B0004020202020204" pitchFamily="34" charset="0"/>
              </a:rPr>
              <a:t>The tell-show-do-review model is great for teaching an apprentice a new skill or task. To begin, describe the task to your apprentice, explaining each step and its purpose. You can use verbal or written descriptions, or a combination of both. </a:t>
            </a:r>
          </a:p>
          <a:p>
            <a:pPr algn="l" rtl="0" fontAlgn="base">
              <a:lnSpc>
                <a:spcPts val="1564"/>
              </a:lnSpc>
              <a:spcAft>
                <a:spcPts val="800"/>
              </a:spcAft>
              <a:buNone/>
            </a:pPr>
            <a:endParaRPr lang="en-US" b="0" i="0">
              <a:solidFill>
                <a:srgbClr val="000000"/>
              </a:solidFill>
              <a:effectLst/>
              <a:latin typeface="Segoe UI" panose="020B0502040204020203" pitchFamily="34" charset="0"/>
            </a:endParaRPr>
          </a:p>
          <a:p>
            <a:pPr algn="l" rtl="0" fontAlgn="base">
              <a:lnSpc>
                <a:spcPts val="1564"/>
              </a:lnSpc>
              <a:spcAft>
                <a:spcPts val="800"/>
              </a:spcAft>
              <a:buNone/>
            </a:pPr>
            <a:r>
              <a:rPr lang="en-US" sz="1800" b="0" i="0">
                <a:solidFill>
                  <a:srgbClr val="000000"/>
                </a:solidFill>
                <a:effectLst/>
                <a:latin typeface="Aptos" panose="020B0004020202020204" pitchFamily="34" charset="0"/>
              </a:rPr>
              <a:t>Then you can demonstrate the task while following best practices and implementing safety measures. Describe each step to your apprentice as you go and answer any questions they might have. Encourage your apprentice to repeat each step back to you. Provide any corrections and demonstrate the task again if needed.  </a:t>
            </a:r>
          </a:p>
          <a:p>
            <a:pPr algn="l" rtl="0" fontAlgn="base">
              <a:lnSpc>
                <a:spcPts val="1564"/>
              </a:lnSpc>
              <a:spcAft>
                <a:spcPts val="800"/>
              </a:spcAft>
              <a:buNone/>
            </a:pPr>
            <a:endParaRPr lang="en-US" b="0" i="0">
              <a:solidFill>
                <a:srgbClr val="000000"/>
              </a:solidFill>
              <a:effectLst/>
              <a:latin typeface="Segoe UI" panose="020B0502040204020203" pitchFamily="34" charset="0"/>
            </a:endParaRPr>
          </a:p>
          <a:p>
            <a:pPr algn="l" rtl="0" fontAlgn="base">
              <a:lnSpc>
                <a:spcPts val="1564"/>
              </a:lnSpc>
              <a:spcAft>
                <a:spcPts val="800"/>
              </a:spcAft>
              <a:buNone/>
            </a:pPr>
            <a:r>
              <a:rPr lang="en-US" sz="1800" b="0" i="0">
                <a:solidFill>
                  <a:srgbClr val="000000"/>
                </a:solidFill>
                <a:effectLst/>
                <a:latin typeface="Aptos" panose="020B0004020202020204" pitchFamily="34" charset="0"/>
              </a:rPr>
              <a:t>Once your apprentice has a good understanding of the task, it is time for them to practice! Observe your apprentice as they work. Ensure they are working safely but avoid giving them all the answers. Let them try, and fail, first. Have any of you heard of the acronym ‘FAIL’ before? A ‘FAIL’ is a First Attempt In Learning. Failing is where learning starts! </a:t>
            </a:r>
          </a:p>
          <a:p>
            <a:pPr algn="l" rtl="0" fontAlgn="base">
              <a:lnSpc>
                <a:spcPts val="1564"/>
              </a:lnSpc>
              <a:spcAft>
                <a:spcPts val="800"/>
              </a:spcAft>
              <a:buNone/>
            </a:pPr>
            <a:endParaRPr lang="en-US" b="0" i="0">
              <a:solidFill>
                <a:srgbClr val="000000"/>
              </a:solidFill>
              <a:effectLst/>
              <a:latin typeface="Segoe UI" panose="020B0502040204020203" pitchFamily="34" charset="0"/>
            </a:endParaRPr>
          </a:p>
          <a:p>
            <a:pPr algn="l" rtl="0" fontAlgn="base">
              <a:lnSpc>
                <a:spcPts val="1564"/>
              </a:lnSpc>
              <a:spcAft>
                <a:spcPts val="800"/>
              </a:spcAft>
            </a:pPr>
            <a:r>
              <a:rPr lang="en-US" sz="1800" b="0" i="0">
                <a:solidFill>
                  <a:srgbClr val="000000"/>
                </a:solidFill>
                <a:effectLst/>
                <a:latin typeface="Aptos" panose="020B0004020202020204" pitchFamily="34" charset="0"/>
              </a:rPr>
              <a:t>After the apprentice finishes the task, review their work. Encourage your apprentice to reflect on the experience, asking them to identify what went well and how they could improve. After your apprentice shares their thoughts, provide feedback on their work. Repeat these steps as your apprentice </a:t>
            </a:r>
            <a:r>
              <a:rPr lang="en-US" sz="1800" b="0" i="1">
                <a:solidFill>
                  <a:srgbClr val="000000"/>
                </a:solidFill>
                <a:effectLst/>
                <a:latin typeface="Aptos" panose="020B0004020202020204" pitchFamily="34" charset="0"/>
              </a:rPr>
              <a:t>continues</a:t>
            </a:r>
            <a:r>
              <a:rPr lang="en-US" sz="1800" b="0" i="0">
                <a:solidFill>
                  <a:srgbClr val="000000"/>
                </a:solidFill>
                <a:effectLst/>
                <a:latin typeface="Aptos" panose="020B0004020202020204" pitchFamily="34" charset="0"/>
              </a:rPr>
              <a:t> to develop their skills. </a:t>
            </a:r>
            <a:endParaRPr lang="en-US" b="0" i="0">
              <a:solidFill>
                <a:srgbClr val="000000"/>
              </a:solidFill>
              <a:effectLst/>
              <a:latin typeface="Segoe UI" panose="020B0502040204020203" pitchFamily="34" charset="0"/>
            </a:endParaRPr>
          </a:p>
          <a:p>
            <a:endParaRPr lang="en-US"/>
          </a:p>
        </p:txBody>
      </p:sp>
      <p:sp>
        <p:nvSpPr>
          <p:cNvPr id="6" name="Footer Placeholder 5">
            <a:extLst>
              <a:ext uri="{FF2B5EF4-FFF2-40B4-BE49-F238E27FC236}">
                <a16:creationId xmlns:a16="http://schemas.microsoft.com/office/drawing/2014/main" id="{77717597-C1E7-20D9-A56E-052B725B02E6}"/>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8E3658C9-6D21-A530-947C-3449379DAAB3}"/>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720899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algn="l" rtl="0" fontAlgn="base">
              <a:lnSpc>
                <a:spcPts val="1564"/>
              </a:lnSpc>
              <a:spcAft>
                <a:spcPts val="800"/>
              </a:spcAft>
              <a:buNone/>
            </a:pPr>
            <a:r>
              <a:rPr lang="en-US" sz="1800" b="0" i="0" u="sng">
                <a:solidFill>
                  <a:srgbClr val="000000"/>
                </a:solidFill>
                <a:effectLst/>
                <a:latin typeface="Aptos" panose="020B0004020202020204" pitchFamily="34" charset="0"/>
              </a:rPr>
              <a:t>Sample Script</a:t>
            </a:r>
            <a:r>
              <a:rPr lang="en-US" sz="1800" b="0" i="0">
                <a:solidFill>
                  <a:srgbClr val="000000"/>
                </a:solidFill>
                <a:effectLst/>
                <a:latin typeface="Aptos" panose="020B0004020202020204" pitchFamily="34" charset="0"/>
              </a:rPr>
              <a:t>: </a:t>
            </a:r>
          </a:p>
          <a:p>
            <a:pPr algn="l" rtl="0" fontAlgn="base">
              <a:lnSpc>
                <a:spcPts val="1564"/>
              </a:lnSpc>
              <a:spcAft>
                <a:spcPts val="800"/>
              </a:spcAft>
              <a:buNone/>
            </a:pPr>
            <a:r>
              <a:rPr lang="en-US" sz="1800" b="0" i="0">
                <a:solidFill>
                  <a:srgbClr val="000000"/>
                </a:solidFill>
                <a:effectLst/>
                <a:latin typeface="Aptos" panose="020B0004020202020204" pitchFamily="34" charset="0"/>
              </a:rPr>
              <a:t>Let’s think about the tell-show-do-review model in action. Please read the 3</a:t>
            </a:r>
            <a:r>
              <a:rPr lang="en-US" sz="1800" b="0" i="0" baseline="30000">
                <a:solidFill>
                  <a:srgbClr val="000000"/>
                </a:solidFill>
                <a:effectLst/>
                <a:latin typeface="Aptos" panose="020B0004020202020204" pitchFamily="34" charset="0"/>
              </a:rPr>
              <a:t>rd</a:t>
            </a:r>
            <a:r>
              <a:rPr lang="en-US" sz="1800" b="0" i="0">
                <a:solidFill>
                  <a:srgbClr val="000000"/>
                </a:solidFill>
                <a:effectLst/>
                <a:latin typeface="Aptos" panose="020B0004020202020204" pitchFamily="34" charset="0"/>
              </a:rPr>
              <a:t> scenario and think about each step of the tell-show-do-review model. </a:t>
            </a:r>
            <a:endParaRPr lang="en-US" b="0" i="0">
              <a:solidFill>
                <a:srgbClr val="000000"/>
              </a:solidFill>
              <a:effectLst/>
              <a:latin typeface="Segoe UI" panose="020B0502040204020203" pitchFamily="34" charset="0"/>
            </a:endParaRPr>
          </a:p>
          <a:p>
            <a:pPr lvl="1" algn="l" rtl="0" fontAlgn="base">
              <a:lnSpc>
                <a:spcPts val="1564"/>
              </a:lnSpc>
              <a:spcAft>
                <a:spcPts val="800"/>
              </a:spcAft>
              <a:buNone/>
            </a:pPr>
            <a:r>
              <a:rPr lang="en-US" sz="1800" b="0" i="0">
                <a:solidFill>
                  <a:srgbClr val="000000"/>
                </a:solidFill>
                <a:effectLst/>
                <a:latin typeface="Aptos" panose="020B0004020202020204" pitchFamily="34" charset="0"/>
              </a:rPr>
              <a:t>*Give a minute for everyone to read the scenario in their handout. * </a:t>
            </a:r>
            <a:endParaRPr lang="en-US" b="0" i="0">
              <a:solidFill>
                <a:srgbClr val="000000"/>
              </a:solidFill>
              <a:effectLst/>
              <a:latin typeface="Segoe UI" panose="020B0502040204020203" pitchFamily="34" charset="0"/>
            </a:endParaRPr>
          </a:p>
          <a:p>
            <a:pPr algn="l" rtl="0" fontAlgn="base">
              <a:lnSpc>
                <a:spcPts val="1564"/>
              </a:lnSpc>
              <a:spcAft>
                <a:spcPts val="800"/>
              </a:spcAft>
              <a:buNone/>
            </a:pPr>
            <a:r>
              <a:rPr lang="en-US" sz="1800" b="0" i="0">
                <a:solidFill>
                  <a:srgbClr val="000000"/>
                </a:solidFill>
                <a:effectLst/>
                <a:latin typeface="Aptos" panose="020B0004020202020204" pitchFamily="34" charset="0"/>
              </a:rPr>
              <a:t>Still thinking about the tell-show-do-review model, I want to hear how you think Rose, the mentor in this scenario, did. </a:t>
            </a:r>
            <a:endParaRPr lang="en-US" b="0" i="0">
              <a:solidFill>
                <a:srgbClr val="000000"/>
              </a:solidFill>
              <a:effectLst/>
              <a:latin typeface="Segoe UI" panose="020B0502040204020203" pitchFamily="34" charset="0"/>
            </a:endParaRPr>
          </a:p>
          <a:p>
            <a:pPr lvl="1" algn="l" rtl="0" fontAlgn="base">
              <a:lnSpc>
                <a:spcPts val="1569"/>
              </a:lnSpc>
              <a:buFont typeface="Arial" panose="020B0604020202020204" pitchFamily="34" charset="0"/>
              <a:buChar char="•"/>
            </a:pPr>
            <a:r>
              <a:rPr lang="en-US" sz="1800" b="0" i="0">
                <a:solidFill>
                  <a:srgbClr val="000000"/>
                </a:solidFill>
                <a:effectLst/>
                <a:latin typeface="Aptos" panose="020B0004020202020204" pitchFamily="34" charset="0"/>
              </a:rPr>
              <a:t>What did Rose do well? </a:t>
            </a:r>
          </a:p>
          <a:p>
            <a:pPr lvl="1" algn="l" rtl="0" fontAlgn="base">
              <a:lnSpc>
                <a:spcPts val="1569"/>
              </a:lnSpc>
              <a:buFont typeface="Arial" panose="020B0604020202020204" pitchFamily="34" charset="0"/>
              <a:buChar char="•"/>
            </a:pPr>
            <a:r>
              <a:rPr lang="en-US" sz="1800" b="0" i="0">
                <a:solidFill>
                  <a:srgbClr val="000000"/>
                </a:solidFill>
                <a:effectLst/>
                <a:latin typeface="Aptos" panose="020B0004020202020204" pitchFamily="34" charset="0"/>
              </a:rPr>
              <a:t>Did she miss any steps?  </a:t>
            </a:r>
          </a:p>
          <a:p>
            <a:pPr lvl="1" algn="l" rtl="0" fontAlgn="base">
              <a:lnSpc>
                <a:spcPts val="1569"/>
              </a:lnSpc>
              <a:buFont typeface="Arial" panose="020B0604020202020204" pitchFamily="34" charset="0"/>
              <a:buChar char="•"/>
            </a:pPr>
            <a:r>
              <a:rPr lang="en-US" sz="1800" b="0" i="0">
                <a:solidFill>
                  <a:srgbClr val="000000"/>
                </a:solidFill>
                <a:effectLst/>
                <a:latin typeface="Aptos" panose="020B0004020202020204" pitchFamily="34" charset="0"/>
              </a:rPr>
              <a:t>How can she improve? </a:t>
            </a:r>
          </a:p>
          <a:p>
            <a:pPr algn="l" rtl="0" fontAlgn="base">
              <a:lnSpc>
                <a:spcPts val="1564"/>
              </a:lnSpc>
              <a:spcAft>
                <a:spcPts val="800"/>
              </a:spcAft>
            </a:pPr>
            <a:r>
              <a:rPr lang="en-US" sz="1800" b="0" i="0">
                <a:solidFill>
                  <a:srgbClr val="000000"/>
                </a:solidFill>
                <a:effectLst/>
                <a:latin typeface="Aptos" panose="020B0004020202020204" pitchFamily="34" charset="0"/>
              </a:rPr>
              <a:t>*Take a few answers for each question.* </a:t>
            </a:r>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20</a:t>
            </a:fld>
            <a:endParaRPr lang="cs-CZ"/>
          </a:p>
        </p:txBody>
      </p:sp>
    </p:spTree>
    <p:extLst>
      <p:ext uri="{BB962C8B-B14F-4D97-AF65-F5344CB8AC3E}">
        <p14:creationId xmlns:p14="http://schemas.microsoft.com/office/powerpoint/2010/main" val="1161685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algn="l" rtl="0" fontAlgn="base">
              <a:lnSpc>
                <a:spcPts val="1564"/>
              </a:lnSpc>
              <a:spcAft>
                <a:spcPts val="800"/>
              </a:spcAft>
              <a:buNone/>
            </a:pPr>
            <a:r>
              <a:rPr lang="en-US" sz="1800" b="0" i="0" u="sng">
                <a:solidFill>
                  <a:srgbClr val="000000"/>
                </a:solidFill>
                <a:effectLst/>
                <a:latin typeface="Aptos" panose="020B0004020202020204" pitchFamily="34" charset="0"/>
              </a:rPr>
              <a:t>Sample Script</a:t>
            </a:r>
            <a:r>
              <a:rPr lang="en-US" sz="1800" b="0" i="0">
                <a:solidFill>
                  <a:srgbClr val="000000"/>
                </a:solidFill>
                <a:effectLst/>
                <a:latin typeface="Aptos" panose="020B0004020202020204" pitchFamily="34" charset="0"/>
              </a:rPr>
              <a:t>: </a:t>
            </a:r>
          </a:p>
          <a:p>
            <a:pPr algn="l" rtl="0" fontAlgn="base">
              <a:lnSpc>
                <a:spcPts val="1564"/>
              </a:lnSpc>
              <a:spcAft>
                <a:spcPts val="800"/>
              </a:spcAft>
              <a:buNone/>
            </a:pPr>
            <a:r>
              <a:rPr lang="en-US" sz="1800" b="0" i="0">
                <a:solidFill>
                  <a:srgbClr val="000000"/>
                </a:solidFill>
                <a:effectLst/>
                <a:latin typeface="Aptos" panose="020B0004020202020204" pitchFamily="34" charset="0"/>
              </a:rPr>
              <a:t>Let’s talk a little more about the last step in that process… providing feedback. Quality feedback is essential to the learning process, so it is important that we deliver feedback effectively.  </a:t>
            </a:r>
          </a:p>
          <a:p>
            <a:pPr algn="l" rtl="0" fontAlgn="base">
              <a:lnSpc>
                <a:spcPts val="1564"/>
              </a:lnSpc>
              <a:spcAft>
                <a:spcPts val="800"/>
              </a:spcAft>
              <a:buNone/>
            </a:pPr>
            <a:endParaRPr lang="en-US" b="0" i="0">
              <a:solidFill>
                <a:srgbClr val="000000"/>
              </a:solidFill>
              <a:effectLst/>
              <a:latin typeface="Segoe UI" panose="020B0502040204020203" pitchFamily="34" charset="0"/>
            </a:endParaRPr>
          </a:p>
          <a:p>
            <a:pPr algn="l" rtl="0" fontAlgn="base">
              <a:lnSpc>
                <a:spcPts val="1564"/>
              </a:lnSpc>
              <a:spcAft>
                <a:spcPts val="800"/>
              </a:spcAft>
              <a:buNone/>
            </a:pPr>
            <a:r>
              <a:rPr lang="en-US" sz="1800" b="0" i="0">
                <a:solidFill>
                  <a:srgbClr val="000000"/>
                </a:solidFill>
                <a:effectLst/>
                <a:latin typeface="Aptos" panose="020B0004020202020204" pitchFamily="34" charset="0"/>
              </a:rPr>
              <a:t>One method is to ‘sandwich’ feedback. This simply means you share something positive before and after constructive feedback. For example, in the scenario we just read, we identified some things the mentor Rose did well, but we also want Rose to actually observe her apprentice. How would you ‘sandwich’ feedback for Rose?  </a:t>
            </a:r>
          </a:p>
          <a:p>
            <a:pPr algn="l" rtl="0" fontAlgn="base">
              <a:lnSpc>
                <a:spcPts val="1564"/>
              </a:lnSpc>
              <a:spcAft>
                <a:spcPts val="800"/>
              </a:spcAft>
              <a:buNone/>
            </a:pPr>
            <a:endParaRPr lang="en-US" b="0" i="0">
              <a:solidFill>
                <a:srgbClr val="000000"/>
              </a:solidFill>
              <a:effectLst/>
              <a:latin typeface="Segoe UI" panose="020B0502040204020203" pitchFamily="34" charset="0"/>
            </a:endParaRPr>
          </a:p>
          <a:p>
            <a:pPr lvl="1" algn="l" rtl="0" fontAlgn="base">
              <a:lnSpc>
                <a:spcPts val="1569"/>
              </a:lnSpc>
              <a:spcAft>
                <a:spcPts val="800"/>
              </a:spcAft>
              <a:buNone/>
            </a:pPr>
            <a:r>
              <a:rPr lang="en-US" sz="1800" b="0" i="0">
                <a:solidFill>
                  <a:srgbClr val="000000"/>
                </a:solidFill>
                <a:effectLst/>
                <a:latin typeface="Aptos" panose="020B0004020202020204" pitchFamily="34" charset="0"/>
              </a:rPr>
              <a:t>*Ask for a volunteer to practice the sandwich method for Rose or provide your own example. Validate and clarify any volunteer answers as needed.* </a:t>
            </a:r>
          </a:p>
          <a:p>
            <a:pPr lvl="1" algn="l" rtl="0" fontAlgn="base">
              <a:lnSpc>
                <a:spcPts val="1569"/>
              </a:lnSpc>
              <a:spcAft>
                <a:spcPts val="800"/>
              </a:spcAft>
              <a:buNone/>
            </a:pPr>
            <a:endParaRPr lang="en-US" b="0" i="0">
              <a:solidFill>
                <a:srgbClr val="000000"/>
              </a:solidFill>
              <a:effectLst/>
              <a:latin typeface="Segoe UI" panose="020B0502040204020203" pitchFamily="34" charset="0"/>
            </a:endParaRPr>
          </a:p>
          <a:p>
            <a:pPr algn="l" rtl="0" fontAlgn="base">
              <a:lnSpc>
                <a:spcPts val="1564"/>
              </a:lnSpc>
              <a:spcAft>
                <a:spcPts val="800"/>
              </a:spcAft>
            </a:pPr>
            <a:r>
              <a:rPr lang="en-US" sz="1800" b="0" i="0">
                <a:solidFill>
                  <a:srgbClr val="000000"/>
                </a:solidFill>
                <a:effectLst/>
                <a:latin typeface="Aptos" panose="020B0004020202020204" pitchFamily="34" charset="0"/>
              </a:rPr>
              <a:t>We also want feedback to be specific. In that example, we didn’t just tell Rose that she was doing the tell-show-do-review model wrong; we told her that she needed to focus on </a:t>
            </a:r>
            <a:r>
              <a:rPr lang="en-US" sz="1800" b="0" i="1">
                <a:solidFill>
                  <a:srgbClr val="000000"/>
                </a:solidFill>
                <a:effectLst/>
                <a:latin typeface="Aptos" panose="020B0004020202020204" pitchFamily="34" charset="0"/>
              </a:rPr>
              <a:t>observing</a:t>
            </a:r>
            <a:r>
              <a:rPr lang="en-US" sz="1800" b="0" i="0">
                <a:solidFill>
                  <a:srgbClr val="000000"/>
                </a:solidFill>
                <a:effectLst/>
                <a:latin typeface="Aptos" panose="020B0004020202020204" pitchFamily="34" charset="0"/>
              </a:rPr>
              <a:t> her apprentice. When feedback is specific, concise and timely, it is easier for your apprentice to understand and apply. As you review your apprentice’s work, be aware of any biases you might have and avoid generalizing. </a:t>
            </a:r>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21</a:t>
            </a:fld>
            <a:endParaRPr lang="cs-CZ"/>
          </a:p>
        </p:txBody>
      </p:sp>
    </p:spTree>
    <p:extLst>
      <p:ext uri="{BB962C8B-B14F-4D97-AF65-F5344CB8AC3E}">
        <p14:creationId xmlns:p14="http://schemas.microsoft.com/office/powerpoint/2010/main" val="1778817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algn="l" rtl="0" fontAlgn="base">
              <a:lnSpc>
                <a:spcPts val="1564"/>
              </a:lnSpc>
              <a:spcAft>
                <a:spcPts val="800"/>
              </a:spcAft>
              <a:buNone/>
            </a:pPr>
            <a:r>
              <a:rPr lang="en-US" sz="1800" b="0" i="0" u="sng">
                <a:solidFill>
                  <a:srgbClr val="000000"/>
                </a:solidFill>
                <a:effectLst/>
                <a:latin typeface="Aptos" panose="020B0004020202020204" pitchFamily="34" charset="0"/>
              </a:rPr>
              <a:t>Sample Script</a:t>
            </a:r>
            <a:r>
              <a:rPr lang="en-US" sz="1800" b="0" i="0">
                <a:solidFill>
                  <a:srgbClr val="000000"/>
                </a:solidFill>
                <a:effectLst/>
                <a:latin typeface="Aptos" panose="020B0004020202020204" pitchFamily="34" charset="0"/>
              </a:rPr>
              <a:t>: </a:t>
            </a:r>
          </a:p>
          <a:p>
            <a:pPr algn="l" rtl="0" fontAlgn="base">
              <a:lnSpc>
                <a:spcPts val="1564"/>
              </a:lnSpc>
              <a:spcAft>
                <a:spcPts val="800"/>
              </a:spcAft>
              <a:buNone/>
            </a:pPr>
            <a:r>
              <a:rPr lang="en-US" sz="1800" b="0" i="0">
                <a:solidFill>
                  <a:srgbClr val="000000"/>
                </a:solidFill>
                <a:effectLst/>
                <a:latin typeface="Aptos" panose="020B0004020202020204" pitchFamily="34" charset="0"/>
              </a:rPr>
              <a:t>Thanks, everyone! Now that we’ve introduced ourselves, let’s look at our agenda for the day. We’ll start with definitions of key terms we’re using today so we’re all on the same page before we jump into the characteristics and roles of effective mentors. We will then think through the benefits of mentorship </a:t>
            </a:r>
            <a:r>
              <a:rPr lang="en-US" sz="1800" b="0" i="0">
                <a:solidFill>
                  <a:srgbClr val="000000"/>
                </a:solidFill>
                <a:effectLst/>
                <a:latin typeface="Times New Roman" panose="02020603050405020304" pitchFamily="18" charset="0"/>
              </a:rPr>
              <a:t>—</a:t>
            </a:r>
            <a:r>
              <a:rPr lang="en-US" sz="1800" b="0" i="0">
                <a:solidFill>
                  <a:srgbClr val="000000"/>
                </a:solidFill>
                <a:effectLst/>
                <a:latin typeface="Aptos" panose="020B0004020202020204" pitchFamily="34" charset="0"/>
              </a:rPr>
              <a:t> why we make an effort to do this </a:t>
            </a:r>
            <a:r>
              <a:rPr lang="en-US" sz="1800" b="0" i="0">
                <a:solidFill>
                  <a:srgbClr val="000000"/>
                </a:solidFill>
                <a:effectLst/>
                <a:latin typeface="Times New Roman" panose="02020603050405020304" pitchFamily="18" charset="0"/>
              </a:rPr>
              <a:t>—</a:t>
            </a:r>
            <a:r>
              <a:rPr lang="en-US" sz="1800" b="0" i="0">
                <a:solidFill>
                  <a:srgbClr val="000000"/>
                </a:solidFill>
                <a:effectLst/>
                <a:latin typeface="Aptos" panose="020B0004020202020204" pitchFamily="34" charset="0"/>
              </a:rPr>
              <a:t> before discussing some different learning and teaching strategies.  </a:t>
            </a:r>
          </a:p>
          <a:p>
            <a:pPr algn="l" rtl="0" fontAlgn="base">
              <a:lnSpc>
                <a:spcPts val="1564"/>
              </a:lnSpc>
              <a:spcAft>
                <a:spcPts val="800"/>
              </a:spcAft>
              <a:buNone/>
            </a:pPr>
            <a:endParaRPr lang="en-US" b="0" i="0">
              <a:solidFill>
                <a:srgbClr val="000000"/>
              </a:solidFill>
              <a:effectLst/>
              <a:latin typeface="Segoe UI" panose="020B0502040204020203" pitchFamily="34" charset="0"/>
            </a:endParaRPr>
          </a:p>
          <a:p>
            <a:pPr algn="l" rtl="0" fontAlgn="base">
              <a:lnSpc>
                <a:spcPts val="1564"/>
              </a:lnSpc>
              <a:spcAft>
                <a:spcPts val="800"/>
              </a:spcAft>
            </a:pPr>
            <a:r>
              <a:rPr lang="en-US" sz="1800" b="0" i="0">
                <a:solidFill>
                  <a:srgbClr val="000000"/>
                </a:solidFill>
                <a:effectLst/>
                <a:latin typeface="Aptos" panose="020B0004020202020204" pitchFamily="34" charset="0"/>
              </a:rPr>
              <a:t>We will also review and practice how to provide feedback to apprentices. Then, we will take some time to discuss how to prepare for your first meeting with your apprentice. Finally, we’ll discuss how we can bring the union mindset to our mentorship practice before closing with a reflection activity.  </a:t>
            </a:r>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3277506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algn="l" rtl="0" fontAlgn="base">
              <a:lnSpc>
                <a:spcPts val="1564"/>
              </a:lnSpc>
              <a:spcAft>
                <a:spcPts val="800"/>
              </a:spcAft>
              <a:buNone/>
            </a:pPr>
            <a:r>
              <a:rPr lang="en-US" sz="1800" b="0" i="0" u="sng">
                <a:solidFill>
                  <a:srgbClr val="000000"/>
                </a:solidFill>
                <a:effectLst/>
                <a:latin typeface="Aptos" panose="020B0004020202020204" pitchFamily="34" charset="0"/>
              </a:rPr>
              <a:t>Sample Script</a:t>
            </a:r>
            <a:r>
              <a:rPr lang="en-US" sz="1800" b="0" i="0">
                <a:solidFill>
                  <a:srgbClr val="000000"/>
                </a:solidFill>
                <a:effectLst/>
                <a:latin typeface="Aptos" panose="020B0004020202020204" pitchFamily="34" charset="0"/>
              </a:rPr>
              <a:t>: </a:t>
            </a:r>
          </a:p>
          <a:p>
            <a:pPr algn="l" rtl="0" fontAlgn="base">
              <a:lnSpc>
                <a:spcPts val="1564"/>
              </a:lnSpc>
              <a:spcAft>
                <a:spcPts val="800"/>
              </a:spcAft>
              <a:buNone/>
            </a:pPr>
            <a:r>
              <a:rPr lang="en-US" sz="1800" b="0" i="0">
                <a:solidFill>
                  <a:srgbClr val="000000"/>
                </a:solidFill>
                <a:effectLst/>
                <a:latin typeface="Aptos" panose="020B0004020202020204" pitchFamily="34" charset="0"/>
              </a:rPr>
              <a:t>After you have reviewed their work, you can follow these steps of providing feedback. Before you provide your feedback, encourage your apprentice to reflect on their work. Ask them what they did well and how they can improve. Again, we want to start with something positive before asking them what they would do differently. Asking apprentices to identify their own mistakes encourages problem solving and can help them remember the corrections they need to make. </a:t>
            </a:r>
          </a:p>
          <a:p>
            <a:pPr algn="l" rtl="0" fontAlgn="base">
              <a:lnSpc>
                <a:spcPts val="1564"/>
              </a:lnSpc>
              <a:spcAft>
                <a:spcPts val="800"/>
              </a:spcAft>
              <a:buNone/>
            </a:pPr>
            <a:endParaRPr lang="en-US" b="0" i="0">
              <a:solidFill>
                <a:srgbClr val="000000"/>
              </a:solidFill>
              <a:effectLst/>
              <a:latin typeface="Segoe UI" panose="020B0502040204020203" pitchFamily="34" charset="0"/>
            </a:endParaRPr>
          </a:p>
          <a:p>
            <a:pPr algn="l" rtl="0" fontAlgn="base">
              <a:lnSpc>
                <a:spcPts val="1564"/>
              </a:lnSpc>
              <a:spcAft>
                <a:spcPts val="800"/>
              </a:spcAft>
              <a:buNone/>
            </a:pPr>
            <a:r>
              <a:rPr lang="en-US" sz="1800" b="0" i="0">
                <a:solidFill>
                  <a:srgbClr val="000000"/>
                </a:solidFill>
                <a:effectLst/>
                <a:latin typeface="Aptos" panose="020B0004020202020204" pitchFamily="34" charset="0"/>
              </a:rPr>
              <a:t>Then, you can share your feedback. Again, we recommend using the sandwich method here. Who can tell me the three steps of the sandwich method? </a:t>
            </a:r>
            <a:endParaRPr lang="en-US" b="0" i="0">
              <a:solidFill>
                <a:srgbClr val="000000"/>
              </a:solidFill>
              <a:effectLst/>
              <a:latin typeface="Segoe UI" panose="020B0502040204020203" pitchFamily="34" charset="0"/>
            </a:endParaRPr>
          </a:p>
          <a:p>
            <a:pPr lvl="1" algn="l" rtl="0" fontAlgn="base">
              <a:lnSpc>
                <a:spcPts val="1569"/>
              </a:lnSpc>
              <a:spcAft>
                <a:spcPts val="800"/>
              </a:spcAft>
              <a:buNone/>
            </a:pPr>
            <a:r>
              <a:rPr lang="en-US" sz="1800" b="0" i="0">
                <a:solidFill>
                  <a:srgbClr val="000000"/>
                </a:solidFill>
                <a:effectLst/>
                <a:latin typeface="Aptos" panose="020B0004020202020204" pitchFamily="34" charset="0"/>
              </a:rPr>
              <a:t>*Have participants call out with the steps* </a:t>
            </a:r>
            <a:endParaRPr lang="en-US" b="0" i="0">
              <a:solidFill>
                <a:srgbClr val="000000"/>
              </a:solidFill>
              <a:effectLst/>
              <a:latin typeface="Segoe UI" panose="020B0502040204020203" pitchFamily="34" charset="0"/>
            </a:endParaRPr>
          </a:p>
          <a:p>
            <a:pPr lvl="2" algn="l" rtl="0" fontAlgn="base">
              <a:lnSpc>
                <a:spcPts val="1569"/>
              </a:lnSpc>
              <a:spcAft>
                <a:spcPts val="800"/>
              </a:spcAft>
              <a:buNone/>
            </a:pPr>
            <a:r>
              <a:rPr lang="en-US" sz="1800" b="0" i="0">
                <a:solidFill>
                  <a:srgbClr val="000000"/>
                </a:solidFill>
                <a:effectLst/>
                <a:latin typeface="Aptos" panose="020B0004020202020204" pitchFamily="34" charset="0"/>
              </a:rPr>
              <a:t>Positive </a:t>
            </a:r>
            <a:r>
              <a:rPr lang="en-US" sz="1800" b="0" i="0">
                <a:solidFill>
                  <a:srgbClr val="000000"/>
                </a:solidFill>
                <a:effectLst/>
                <a:latin typeface="Wingdings" panose="05000000000000000000" pitchFamily="2" charset="2"/>
                <a:sym typeface="Wingdings" panose="05000000000000000000" pitchFamily="2" charset="2"/>
              </a:rPr>
              <a:t> </a:t>
            </a:r>
            <a:r>
              <a:rPr lang="en-US" sz="1800" b="0" i="0">
                <a:solidFill>
                  <a:srgbClr val="000000"/>
                </a:solidFill>
                <a:effectLst/>
                <a:latin typeface="Aptos" panose="020B0004020202020204" pitchFamily="34" charset="0"/>
              </a:rPr>
              <a:t>Constructive </a:t>
            </a:r>
            <a:r>
              <a:rPr lang="en-US" sz="1800" b="0" i="0">
                <a:solidFill>
                  <a:srgbClr val="000000"/>
                </a:solidFill>
                <a:effectLst/>
                <a:latin typeface="Wingdings" panose="05000000000000000000" pitchFamily="2" charset="2"/>
                <a:sym typeface="Wingdings" panose="05000000000000000000" pitchFamily="2" charset="2"/>
              </a:rPr>
              <a:t></a:t>
            </a:r>
            <a:r>
              <a:rPr lang="en-US" sz="1800" b="0" i="0">
                <a:solidFill>
                  <a:srgbClr val="000000"/>
                </a:solidFill>
                <a:effectLst/>
                <a:latin typeface="Aptos" panose="020B0004020202020204" pitchFamily="34" charset="0"/>
              </a:rPr>
              <a:t> Positive </a:t>
            </a:r>
          </a:p>
          <a:p>
            <a:pPr lvl="2" algn="l" rtl="0" fontAlgn="base">
              <a:lnSpc>
                <a:spcPts val="1569"/>
              </a:lnSpc>
              <a:spcAft>
                <a:spcPts val="800"/>
              </a:spcAft>
              <a:buNone/>
            </a:pPr>
            <a:endParaRPr lang="en-US" b="0" i="0">
              <a:solidFill>
                <a:srgbClr val="000000"/>
              </a:solidFill>
              <a:effectLst/>
              <a:latin typeface="Segoe UI" panose="020B0502040204020203" pitchFamily="34" charset="0"/>
            </a:endParaRPr>
          </a:p>
          <a:p>
            <a:pPr algn="l" rtl="0" fontAlgn="base">
              <a:lnSpc>
                <a:spcPts val="1564"/>
              </a:lnSpc>
              <a:spcAft>
                <a:spcPts val="800"/>
              </a:spcAft>
            </a:pPr>
            <a:r>
              <a:rPr lang="en-US" sz="1800" b="0" i="0">
                <a:solidFill>
                  <a:srgbClr val="000000"/>
                </a:solidFill>
                <a:effectLst/>
                <a:latin typeface="Aptos" panose="020B0004020202020204" pitchFamily="34" charset="0"/>
              </a:rPr>
              <a:t>After sharing your feedback, give your apprentice time to ask questions and share any thoughts on your feedback. Answer any questions. This discussion is a great opportunity to start developing a follow-up plan. The next steps can be as simple as repeating the task with the correction but could also involve your apprentice reviewing resources before attempting the task again. </a:t>
            </a:r>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22</a:t>
            </a:fld>
            <a:endParaRPr lang="cs-CZ"/>
          </a:p>
        </p:txBody>
      </p:sp>
    </p:spTree>
    <p:extLst>
      <p:ext uri="{BB962C8B-B14F-4D97-AF65-F5344CB8AC3E}">
        <p14:creationId xmlns:p14="http://schemas.microsoft.com/office/powerpoint/2010/main" val="816002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algn="l" rtl="0" fontAlgn="base">
              <a:lnSpc>
                <a:spcPts val="1564"/>
              </a:lnSpc>
              <a:spcAft>
                <a:spcPts val="800"/>
              </a:spcAft>
              <a:buNone/>
            </a:pPr>
            <a:r>
              <a:rPr lang="en-US" sz="1800" b="0" i="0" u="sng">
                <a:solidFill>
                  <a:srgbClr val="000000"/>
                </a:solidFill>
                <a:effectLst/>
                <a:latin typeface="Aptos" panose="020B0004020202020204" pitchFamily="34" charset="0"/>
              </a:rPr>
              <a:t>Sample Script</a:t>
            </a:r>
            <a:r>
              <a:rPr lang="en-US" sz="1800" b="0" i="0">
                <a:solidFill>
                  <a:srgbClr val="000000"/>
                </a:solidFill>
                <a:effectLst/>
                <a:latin typeface="Aptos" panose="020B0004020202020204" pitchFamily="34" charset="0"/>
              </a:rPr>
              <a:t>: </a:t>
            </a:r>
          </a:p>
          <a:p>
            <a:pPr algn="l" rtl="0" fontAlgn="base">
              <a:lnSpc>
                <a:spcPts val="1564"/>
              </a:lnSpc>
              <a:spcAft>
                <a:spcPts val="800"/>
              </a:spcAft>
              <a:buNone/>
            </a:pPr>
            <a:r>
              <a:rPr lang="en-US" sz="1800" b="0" i="0">
                <a:solidFill>
                  <a:srgbClr val="000000"/>
                </a:solidFill>
                <a:effectLst/>
                <a:latin typeface="Aptos" panose="020B0004020202020204" pitchFamily="34" charset="0"/>
              </a:rPr>
              <a:t>So, let’s give this a try! We are going to practice providing feedback by role-playing mentors and their apprentices. We will have two, 5-minute rounds where you and your partner will take turns role-playing as a mentor and their apprentice. I will give you a different scenario for each round. </a:t>
            </a:r>
            <a:r>
              <a:rPr lang="en-US" sz="1200" b="0" i="0">
                <a:solidFill>
                  <a:srgbClr val="000000"/>
                </a:solidFill>
                <a:effectLst/>
                <a:latin typeface="Aptos" panose="020B0004020202020204" pitchFamily="34" charset="0"/>
              </a:rPr>
              <a:t>Go ahead and get into pairs. </a:t>
            </a:r>
          </a:p>
          <a:p>
            <a:pPr algn="l" rtl="0" fontAlgn="base">
              <a:lnSpc>
                <a:spcPts val="1564"/>
              </a:lnSpc>
              <a:spcAft>
                <a:spcPts val="800"/>
              </a:spcAft>
              <a:buNone/>
            </a:pPr>
            <a:endParaRPr lang="en-US" b="0" i="0">
              <a:solidFill>
                <a:srgbClr val="000000"/>
              </a:solidFill>
              <a:effectLst/>
              <a:latin typeface="Segoe UI" panose="020B0502040204020203" pitchFamily="34" charset="0"/>
            </a:endParaRPr>
          </a:p>
          <a:p>
            <a:pPr algn="l" rtl="0" fontAlgn="base">
              <a:lnSpc>
                <a:spcPts val="1564"/>
              </a:lnSpc>
              <a:spcAft>
                <a:spcPts val="800"/>
              </a:spcAft>
              <a:buNone/>
            </a:pPr>
            <a:r>
              <a:rPr lang="en-US" sz="1800" b="0" i="0">
                <a:solidFill>
                  <a:srgbClr val="000000"/>
                </a:solidFill>
                <a:effectLst/>
                <a:latin typeface="Aptos" panose="020B0004020202020204" pitchFamily="34" charset="0"/>
              </a:rPr>
              <a:t>In your pairs, decide which one of you is wearing the most colorful outfit today. Whichever partner is wearing the most colorful outfit will play the role of the apprentice in the first round. Go ahead and take a moment to determine which role you are playing in round 1 </a:t>
            </a:r>
            <a:r>
              <a:rPr lang="en-US" sz="1800" b="0" i="0">
                <a:solidFill>
                  <a:srgbClr val="000000"/>
                </a:solidFill>
                <a:effectLst/>
                <a:latin typeface="Times New Roman" panose="02020603050405020304" pitchFamily="18" charset="0"/>
              </a:rPr>
              <a:t>—</a:t>
            </a:r>
            <a:r>
              <a:rPr lang="en-US" sz="1800" b="0" i="0">
                <a:solidFill>
                  <a:srgbClr val="000000"/>
                </a:solidFill>
                <a:effectLst/>
                <a:latin typeface="Aptos" panose="020B0004020202020204" pitchFamily="34" charset="0"/>
              </a:rPr>
              <a:t> the mentor or the apprentice.  </a:t>
            </a:r>
          </a:p>
          <a:p>
            <a:pPr algn="l" rtl="0" fontAlgn="base">
              <a:lnSpc>
                <a:spcPts val="1564"/>
              </a:lnSpc>
              <a:spcAft>
                <a:spcPts val="800"/>
              </a:spcAft>
              <a:buNone/>
            </a:pPr>
            <a:endParaRPr lang="en-US" b="0" i="0">
              <a:solidFill>
                <a:srgbClr val="000000"/>
              </a:solidFill>
              <a:effectLst/>
              <a:latin typeface="Segoe UI" panose="020B0502040204020203" pitchFamily="34" charset="0"/>
            </a:endParaRPr>
          </a:p>
          <a:p>
            <a:pPr algn="l" rtl="0" fontAlgn="base">
              <a:lnSpc>
                <a:spcPts val="1564"/>
              </a:lnSpc>
              <a:spcAft>
                <a:spcPts val="800"/>
              </a:spcAft>
              <a:buNone/>
            </a:pPr>
            <a:r>
              <a:rPr lang="en-US" sz="1800" b="0" i="0">
                <a:solidFill>
                  <a:srgbClr val="000000"/>
                </a:solidFill>
                <a:effectLst/>
                <a:latin typeface="Aptos" panose="020B0004020202020204" pitchFamily="34" charset="0"/>
              </a:rPr>
              <a:t>Please look at scenario 4. If you are the mentor in round 1, then you will be providing feedback to your apprentice based on this scenario. You have 5 minutes to read, then role-play scenario 4.  </a:t>
            </a:r>
          </a:p>
          <a:p>
            <a:pPr algn="l" rtl="0" fontAlgn="base">
              <a:lnSpc>
                <a:spcPts val="1564"/>
              </a:lnSpc>
              <a:spcAft>
                <a:spcPts val="800"/>
              </a:spcAft>
              <a:buNone/>
            </a:pPr>
            <a:endParaRPr lang="en-US" b="0" i="0">
              <a:solidFill>
                <a:srgbClr val="000000"/>
              </a:solidFill>
              <a:effectLst/>
              <a:latin typeface="Segoe UI" panose="020B0502040204020203" pitchFamily="34" charset="0"/>
            </a:endParaRPr>
          </a:p>
          <a:p>
            <a:pPr algn="l" rtl="0" fontAlgn="base">
              <a:lnSpc>
                <a:spcPts val="1564"/>
              </a:lnSpc>
              <a:spcAft>
                <a:spcPts val="800"/>
              </a:spcAft>
              <a:buNone/>
            </a:pPr>
            <a:r>
              <a:rPr lang="en-US" sz="1800" b="0" i="0">
                <a:solidFill>
                  <a:srgbClr val="000000"/>
                </a:solidFill>
                <a:effectLst/>
                <a:latin typeface="Aptos" panose="020B0004020202020204" pitchFamily="34" charset="0"/>
              </a:rPr>
              <a:t>Let’s move to round 2. Stay with your same partner, but switch roles. If you were just a mentor, you will now role play the apprentice. If you played an apprentice in round 1, then you are now the mentor. Go ahead and read scenario 5, then start your role-play. Again, you’ll have 5 minutes. </a:t>
            </a:r>
          </a:p>
          <a:p>
            <a:pPr algn="l" rtl="0" fontAlgn="base">
              <a:lnSpc>
                <a:spcPts val="1564"/>
              </a:lnSpc>
              <a:spcAft>
                <a:spcPts val="800"/>
              </a:spcAft>
              <a:buNone/>
            </a:pPr>
            <a:endParaRPr lang="en-US" b="0" i="0">
              <a:solidFill>
                <a:srgbClr val="000000"/>
              </a:solidFill>
              <a:effectLst/>
              <a:latin typeface="Segoe UI" panose="020B0502040204020203" pitchFamily="34" charset="0"/>
            </a:endParaRPr>
          </a:p>
          <a:p>
            <a:pPr algn="l" rtl="0" fontAlgn="base">
              <a:lnSpc>
                <a:spcPts val="1564"/>
              </a:lnSpc>
              <a:spcAft>
                <a:spcPts val="800"/>
              </a:spcAft>
              <a:buNone/>
            </a:pPr>
            <a:r>
              <a:rPr lang="en-US" sz="1800" b="0" i="0">
                <a:solidFill>
                  <a:srgbClr val="000000"/>
                </a:solidFill>
                <a:effectLst/>
                <a:latin typeface="Aptos" panose="020B0004020202020204" pitchFamily="34" charset="0"/>
              </a:rPr>
              <a:t>Alright let’s come back together as a group and debrief that exercise. Let’s start with the experience of role-playing the mentor. Does anyone want to share how that went? </a:t>
            </a:r>
            <a:endParaRPr lang="en-US" b="0" i="0">
              <a:solidFill>
                <a:srgbClr val="000000"/>
              </a:solidFill>
              <a:effectLst/>
              <a:latin typeface="Segoe UI" panose="020B0502040204020203" pitchFamily="34" charset="0"/>
            </a:endParaRPr>
          </a:p>
          <a:p>
            <a:pPr lvl="1" algn="l" rtl="0" fontAlgn="base">
              <a:lnSpc>
                <a:spcPts val="1569"/>
              </a:lnSpc>
              <a:buFont typeface="Arial" panose="020B0604020202020204" pitchFamily="34" charset="0"/>
              <a:buChar char="•"/>
            </a:pPr>
            <a:r>
              <a:rPr lang="en-US" sz="1800" b="0" i="0">
                <a:solidFill>
                  <a:srgbClr val="000000"/>
                </a:solidFill>
                <a:effectLst/>
                <a:latin typeface="Aptos" panose="020B0004020202020204" pitchFamily="34" charset="0"/>
              </a:rPr>
              <a:t>What went well? What was difficult? </a:t>
            </a:r>
          </a:p>
          <a:p>
            <a:pPr lvl="1" algn="l" rtl="0" fontAlgn="base">
              <a:lnSpc>
                <a:spcPts val="1569"/>
              </a:lnSpc>
              <a:buFont typeface="Arial" panose="020B0604020202020204" pitchFamily="34" charset="0"/>
              <a:buChar char="•"/>
            </a:pPr>
            <a:r>
              <a:rPr lang="en-US" sz="1800" b="0" i="0">
                <a:solidFill>
                  <a:srgbClr val="000000"/>
                </a:solidFill>
                <a:effectLst/>
                <a:latin typeface="Aptos" panose="020B0004020202020204" pitchFamily="34" charset="0"/>
              </a:rPr>
              <a:t>What techniques did you use? Any techniques we’ve discussed today? Any techniques you knew from before? </a:t>
            </a:r>
          </a:p>
          <a:p>
            <a:pPr lvl="1" algn="l" rtl="0" fontAlgn="base">
              <a:lnSpc>
                <a:spcPts val="1569"/>
              </a:lnSpc>
              <a:buFont typeface="Arial" panose="020B0604020202020204" pitchFamily="34" charset="0"/>
              <a:buChar char="•"/>
            </a:pPr>
            <a:r>
              <a:rPr lang="en-US" sz="1800" b="0" i="0">
                <a:solidFill>
                  <a:srgbClr val="000000"/>
                </a:solidFill>
                <a:effectLst/>
                <a:latin typeface="Aptos" panose="020B0004020202020204" pitchFamily="34" charset="0"/>
              </a:rPr>
              <a:t>Anything you would have done differently? </a:t>
            </a:r>
          </a:p>
          <a:p>
            <a:pPr lvl="1" algn="l" rtl="0" fontAlgn="base">
              <a:lnSpc>
                <a:spcPts val="1569"/>
              </a:lnSpc>
              <a:buFont typeface="Arial" panose="020B0604020202020204" pitchFamily="34" charset="0"/>
              <a:buChar char="•"/>
            </a:pPr>
            <a:r>
              <a:rPr lang="en-US" sz="1800" b="0" i="0">
                <a:solidFill>
                  <a:srgbClr val="000000"/>
                </a:solidFill>
                <a:effectLst/>
                <a:latin typeface="Aptos" panose="020B0004020202020204" pitchFamily="34" charset="0"/>
              </a:rPr>
              <a:t>Which round were you the mentor? </a:t>
            </a:r>
          </a:p>
          <a:p>
            <a:pPr algn="l" rtl="0" fontAlgn="base">
              <a:lnSpc>
                <a:spcPts val="1564"/>
              </a:lnSpc>
              <a:spcAft>
                <a:spcPts val="800"/>
              </a:spcAft>
              <a:buNone/>
            </a:pPr>
            <a:endParaRPr lang="en-US" sz="1800" b="0" i="0">
              <a:solidFill>
                <a:srgbClr val="000000"/>
              </a:solidFill>
              <a:effectLst/>
              <a:latin typeface="Aptos" panose="020B0004020202020204" pitchFamily="34" charset="0"/>
            </a:endParaRPr>
          </a:p>
          <a:p>
            <a:pPr algn="l" rtl="0" fontAlgn="base">
              <a:lnSpc>
                <a:spcPts val="1564"/>
              </a:lnSpc>
              <a:spcAft>
                <a:spcPts val="800"/>
              </a:spcAft>
              <a:buNone/>
            </a:pPr>
            <a:r>
              <a:rPr lang="en-US" sz="1800" b="0" i="0">
                <a:solidFill>
                  <a:srgbClr val="000000"/>
                </a:solidFill>
                <a:effectLst/>
                <a:latin typeface="Aptos" panose="020B0004020202020204" pitchFamily="34" charset="0"/>
              </a:rPr>
              <a:t>What was it like role-playing the apprentice?  </a:t>
            </a:r>
            <a:endParaRPr lang="en-US" b="0" i="0">
              <a:solidFill>
                <a:srgbClr val="000000"/>
              </a:solidFill>
              <a:effectLst/>
              <a:latin typeface="Segoe UI" panose="020B0502040204020203" pitchFamily="34" charset="0"/>
            </a:endParaRPr>
          </a:p>
          <a:p>
            <a:pPr lvl="1" algn="l" rtl="0" fontAlgn="base">
              <a:lnSpc>
                <a:spcPts val="1569"/>
              </a:lnSpc>
              <a:buFont typeface="Arial" panose="020B0604020202020204" pitchFamily="34" charset="0"/>
              <a:buChar char="•"/>
            </a:pPr>
            <a:r>
              <a:rPr lang="en-US" sz="1800" b="0" i="0">
                <a:solidFill>
                  <a:srgbClr val="000000"/>
                </a:solidFill>
                <a:effectLst/>
                <a:latin typeface="Aptos" panose="020B0004020202020204" pitchFamily="34" charset="0"/>
              </a:rPr>
              <a:t>What surprised you about being an apprentice?  </a:t>
            </a:r>
          </a:p>
          <a:p>
            <a:pPr lvl="1" algn="l" rtl="0" fontAlgn="base">
              <a:lnSpc>
                <a:spcPts val="1569"/>
              </a:lnSpc>
              <a:buFont typeface="Arial" panose="020B0604020202020204" pitchFamily="34" charset="0"/>
              <a:buChar char="•"/>
            </a:pPr>
            <a:r>
              <a:rPr lang="en-US" sz="1800" b="0" i="0">
                <a:solidFill>
                  <a:srgbClr val="000000"/>
                </a:solidFill>
                <a:effectLst/>
                <a:latin typeface="Aptos" panose="020B0004020202020204" pitchFamily="34" charset="0"/>
              </a:rPr>
              <a:t>What did your ‘mentor’ do well? How did they connect with you? </a:t>
            </a:r>
          </a:p>
          <a:p>
            <a:pPr lvl="1" algn="l" rtl="0" fontAlgn="base">
              <a:lnSpc>
                <a:spcPts val="1569"/>
              </a:lnSpc>
              <a:buFont typeface="Arial" panose="020B0604020202020204" pitchFamily="34" charset="0"/>
              <a:buChar char="•"/>
            </a:pPr>
            <a:r>
              <a:rPr lang="en-US" sz="1800" b="0" i="0">
                <a:solidFill>
                  <a:srgbClr val="000000"/>
                </a:solidFill>
                <a:effectLst/>
                <a:latin typeface="Aptos" panose="020B0004020202020204" pitchFamily="34" charset="0"/>
              </a:rPr>
              <a:t>How did it feel to receive that feedback?  </a:t>
            </a:r>
          </a:p>
          <a:p>
            <a:pPr lvl="1" algn="l" rtl="0" fontAlgn="base">
              <a:lnSpc>
                <a:spcPts val="1569"/>
              </a:lnSpc>
              <a:buFont typeface="Arial" panose="020B0604020202020204" pitchFamily="34" charset="0"/>
              <a:buChar char="•"/>
            </a:pPr>
            <a:r>
              <a:rPr lang="en-US" sz="1800" b="0" i="0">
                <a:solidFill>
                  <a:srgbClr val="000000"/>
                </a:solidFill>
                <a:effectLst/>
                <a:latin typeface="Aptos" panose="020B0004020202020204" pitchFamily="34" charset="0"/>
              </a:rPr>
              <a:t>Which round were you the apprentice? </a:t>
            </a:r>
          </a:p>
          <a:p>
            <a:pPr algn="l" rtl="0" fontAlgn="base">
              <a:lnSpc>
                <a:spcPts val="1564"/>
              </a:lnSpc>
              <a:spcAft>
                <a:spcPts val="800"/>
              </a:spcAft>
              <a:buNone/>
            </a:pPr>
            <a:r>
              <a:rPr lang="en-US" sz="1800" b="0" i="0">
                <a:solidFill>
                  <a:srgbClr val="000000"/>
                </a:solidFill>
                <a:effectLst/>
                <a:latin typeface="Aptos" panose="020B0004020202020204" pitchFamily="34" charset="0"/>
              </a:rPr>
              <a:t> </a:t>
            </a:r>
            <a:endParaRPr lang="en-US" b="0" i="0">
              <a:solidFill>
                <a:srgbClr val="000000"/>
              </a:solidFill>
              <a:effectLst/>
              <a:latin typeface="Segoe UI" panose="020B0502040204020203" pitchFamily="34" charset="0"/>
            </a:endParaRPr>
          </a:p>
          <a:p>
            <a:pPr algn="l" rtl="0" fontAlgn="base">
              <a:lnSpc>
                <a:spcPts val="1564"/>
              </a:lnSpc>
              <a:spcAft>
                <a:spcPts val="800"/>
              </a:spcAft>
            </a:pPr>
            <a:r>
              <a:rPr lang="en-US" sz="1800" b="0" i="0">
                <a:solidFill>
                  <a:srgbClr val="000000"/>
                </a:solidFill>
                <a:effectLst/>
                <a:latin typeface="Aptos" panose="020B0004020202020204" pitchFamily="34" charset="0"/>
              </a:rPr>
              <a:t>*Summarize the discussion before moving on.* </a:t>
            </a:r>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23</a:t>
            </a:fld>
            <a:endParaRPr lang="cs-CZ"/>
          </a:p>
        </p:txBody>
      </p:sp>
    </p:spTree>
    <p:extLst>
      <p:ext uri="{BB962C8B-B14F-4D97-AF65-F5344CB8AC3E}">
        <p14:creationId xmlns:p14="http://schemas.microsoft.com/office/powerpoint/2010/main" val="2990141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algn="l" rtl="0" fontAlgn="base">
              <a:lnSpc>
                <a:spcPts val="1564"/>
              </a:lnSpc>
              <a:spcAft>
                <a:spcPts val="800"/>
              </a:spcAft>
              <a:buNone/>
            </a:pPr>
            <a:r>
              <a:rPr lang="en-US" sz="1800" b="0" i="0" u="sng">
                <a:solidFill>
                  <a:srgbClr val="000000"/>
                </a:solidFill>
                <a:effectLst/>
                <a:latin typeface="Aptos" panose="020B0004020202020204" pitchFamily="34" charset="0"/>
              </a:rPr>
              <a:t>Sample Script</a:t>
            </a:r>
            <a:r>
              <a:rPr lang="en-US" sz="1800" b="0" i="0">
                <a:solidFill>
                  <a:srgbClr val="000000"/>
                </a:solidFill>
                <a:effectLst/>
                <a:latin typeface="Aptos" panose="020B0004020202020204" pitchFamily="34" charset="0"/>
              </a:rPr>
              <a:t>: </a:t>
            </a:r>
          </a:p>
          <a:p>
            <a:pPr algn="l" rtl="0" fontAlgn="base">
              <a:lnSpc>
                <a:spcPts val="1564"/>
              </a:lnSpc>
              <a:spcAft>
                <a:spcPts val="800"/>
              </a:spcAft>
              <a:buNone/>
            </a:pPr>
            <a:r>
              <a:rPr lang="en-US" sz="1800" b="0" i="0">
                <a:solidFill>
                  <a:srgbClr val="000000"/>
                </a:solidFill>
                <a:effectLst/>
                <a:latin typeface="Aptos" panose="020B0004020202020204" pitchFamily="34" charset="0"/>
              </a:rPr>
              <a:t>Let’s back up a little though. Before you start reviewing work and providing feedback, you need to get to know your apprentice. Your first opportunity to do this is usually in your first meeting. Your first meeting can set the tone for your mentoring relationship, so show up prepared and positive. Strong relationships are the backbone of successful mentorship programs, so ask your apprentice open-ended questions and establish a connection. Mentoring relationships will change and grow as your apprentice progresses through the program, so we want to have a strong foundation.  </a:t>
            </a:r>
          </a:p>
          <a:p>
            <a:pPr algn="l" rtl="0" fontAlgn="base">
              <a:lnSpc>
                <a:spcPts val="1564"/>
              </a:lnSpc>
              <a:spcAft>
                <a:spcPts val="800"/>
              </a:spcAft>
              <a:buNone/>
            </a:pPr>
            <a:endParaRPr lang="en-US" b="0" i="0">
              <a:solidFill>
                <a:srgbClr val="000000"/>
              </a:solidFill>
              <a:effectLst/>
              <a:latin typeface="Segoe UI" panose="020B0502040204020203" pitchFamily="34" charset="0"/>
            </a:endParaRPr>
          </a:p>
          <a:p>
            <a:pPr algn="l" rtl="0" fontAlgn="base">
              <a:lnSpc>
                <a:spcPts val="1564"/>
              </a:lnSpc>
              <a:spcAft>
                <a:spcPts val="800"/>
              </a:spcAft>
              <a:buNone/>
            </a:pPr>
            <a:r>
              <a:rPr lang="en-US" sz="1800" b="0" i="0">
                <a:solidFill>
                  <a:srgbClr val="000000"/>
                </a:solidFill>
                <a:effectLst/>
                <a:latin typeface="Aptos" panose="020B0004020202020204" pitchFamily="34" charset="0"/>
              </a:rPr>
              <a:t>This meeting is also essential for establishing expectations. Review on-the-job training and related instruction requirements with your apprentice, as well as each of your responsibilities as a mentor and an apprentice. This can help you start a conversation about the expectations within your mentoring relationship. How frequently will you meet or have formal check-in conversations? When are you both available? What responsibilities do they have outside of this program?  </a:t>
            </a:r>
          </a:p>
          <a:p>
            <a:pPr algn="l" rtl="0" fontAlgn="base">
              <a:lnSpc>
                <a:spcPts val="1564"/>
              </a:lnSpc>
              <a:spcAft>
                <a:spcPts val="800"/>
              </a:spcAft>
              <a:buNone/>
            </a:pPr>
            <a:endParaRPr lang="en-US" b="0" i="0">
              <a:solidFill>
                <a:srgbClr val="000000"/>
              </a:solidFill>
              <a:effectLst/>
              <a:latin typeface="Segoe UI" panose="020B0502040204020203" pitchFamily="34" charset="0"/>
            </a:endParaRPr>
          </a:p>
          <a:p>
            <a:pPr algn="l" rtl="0" fontAlgn="base">
              <a:lnSpc>
                <a:spcPts val="1564"/>
              </a:lnSpc>
              <a:spcAft>
                <a:spcPts val="800"/>
              </a:spcAft>
            </a:pPr>
            <a:r>
              <a:rPr lang="en-US" sz="1800" b="0" i="0">
                <a:solidFill>
                  <a:srgbClr val="000000"/>
                </a:solidFill>
                <a:effectLst/>
                <a:latin typeface="Aptos" panose="020B0004020202020204" pitchFamily="34" charset="0"/>
              </a:rPr>
              <a:t>Although your program may outline some of these, every mentor and mentee will have different preferences and styles, so discuss what works best for each of you. Establishing expectations and reviewing program requirements can also frame your goal setting conversation. Most of these conversations will continue beyond the first meeting. For example, you and your apprentice will continually revisit and track their goals. </a:t>
            </a:r>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24</a:t>
            </a:fld>
            <a:endParaRPr lang="cs-CZ"/>
          </a:p>
        </p:txBody>
      </p:sp>
    </p:spTree>
    <p:extLst>
      <p:ext uri="{BB962C8B-B14F-4D97-AF65-F5344CB8AC3E}">
        <p14:creationId xmlns:p14="http://schemas.microsoft.com/office/powerpoint/2010/main" val="2049629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algn="l" rtl="0" fontAlgn="base">
              <a:lnSpc>
                <a:spcPts val="1564"/>
              </a:lnSpc>
              <a:spcAft>
                <a:spcPts val="800"/>
              </a:spcAft>
              <a:buNone/>
            </a:pPr>
            <a:r>
              <a:rPr lang="en-US" sz="1800" b="0" i="0" u="sng">
                <a:solidFill>
                  <a:srgbClr val="000000"/>
                </a:solidFill>
                <a:effectLst/>
                <a:latin typeface="Aptos" panose="020B0004020202020204" pitchFamily="34" charset="0"/>
              </a:rPr>
              <a:t>Sample Script</a:t>
            </a:r>
            <a:r>
              <a:rPr lang="en-US" sz="1800" b="0" i="0">
                <a:solidFill>
                  <a:srgbClr val="000000"/>
                </a:solidFill>
                <a:effectLst/>
                <a:latin typeface="Aptos" panose="020B0004020202020204" pitchFamily="34" charset="0"/>
              </a:rPr>
              <a:t>: </a:t>
            </a:r>
          </a:p>
          <a:p>
            <a:pPr algn="l" rtl="0" fontAlgn="base">
              <a:lnSpc>
                <a:spcPts val="1564"/>
              </a:lnSpc>
              <a:spcAft>
                <a:spcPts val="800"/>
              </a:spcAft>
              <a:buNone/>
            </a:pPr>
            <a:r>
              <a:rPr lang="en-US" sz="1800" b="0" i="0">
                <a:solidFill>
                  <a:srgbClr val="000000"/>
                </a:solidFill>
                <a:effectLst/>
                <a:latin typeface="Aptos" panose="020B0004020202020204" pitchFamily="34" charset="0"/>
              </a:rPr>
              <a:t>Goal setting is a great opportunity for apprentices to lead the conversation, as they consider what they hope to accomplish in their apprenticeship program. As a mentor, you can provide important guidance as your apprentice sets their goals, making sure their goals are aligned with the learning competencies set out in the program’s work process schedule.  </a:t>
            </a:r>
          </a:p>
          <a:p>
            <a:pPr algn="l" rtl="0" fontAlgn="base">
              <a:lnSpc>
                <a:spcPts val="1564"/>
              </a:lnSpc>
              <a:spcAft>
                <a:spcPts val="800"/>
              </a:spcAft>
              <a:buNone/>
            </a:pPr>
            <a:endParaRPr lang="en-US" b="0" i="0">
              <a:solidFill>
                <a:srgbClr val="000000"/>
              </a:solidFill>
              <a:effectLst/>
              <a:latin typeface="Segoe UI" panose="020B0502040204020203" pitchFamily="34" charset="0"/>
            </a:endParaRPr>
          </a:p>
          <a:p>
            <a:pPr algn="l" rtl="0" fontAlgn="base">
              <a:lnSpc>
                <a:spcPts val="1564"/>
              </a:lnSpc>
              <a:spcAft>
                <a:spcPts val="800"/>
              </a:spcAft>
              <a:buNone/>
            </a:pPr>
            <a:r>
              <a:rPr lang="en-US" sz="1800" b="0" i="0">
                <a:solidFill>
                  <a:srgbClr val="000000"/>
                </a:solidFill>
                <a:effectLst/>
                <a:latin typeface="Aptos" panose="020B0004020202020204" pitchFamily="34" charset="0"/>
              </a:rPr>
              <a:t>Once your apprentice has identified program-based goals, write them down and start planning a timeline to reach these goals. Create objectives to meet along the way and set target dates. </a:t>
            </a:r>
          </a:p>
          <a:p>
            <a:pPr algn="l" rtl="0" fontAlgn="base">
              <a:lnSpc>
                <a:spcPts val="1564"/>
              </a:lnSpc>
              <a:spcAft>
                <a:spcPts val="800"/>
              </a:spcAft>
              <a:buNone/>
            </a:pPr>
            <a:r>
              <a:rPr lang="en-US" sz="1800" b="0" i="0">
                <a:solidFill>
                  <a:srgbClr val="000000"/>
                </a:solidFill>
                <a:effectLst/>
                <a:latin typeface="Aptos" panose="020B0004020202020204" pitchFamily="34" charset="0"/>
              </a:rPr>
              <a:t> </a:t>
            </a:r>
            <a:endParaRPr lang="en-US" b="0" i="0">
              <a:solidFill>
                <a:srgbClr val="000000"/>
              </a:solidFill>
              <a:effectLst/>
              <a:latin typeface="Segoe UI" panose="020B0502040204020203" pitchFamily="34" charset="0"/>
            </a:endParaRPr>
          </a:p>
          <a:p>
            <a:pPr algn="l" rtl="0" fontAlgn="base">
              <a:lnSpc>
                <a:spcPts val="1564"/>
              </a:lnSpc>
              <a:spcAft>
                <a:spcPts val="800"/>
              </a:spcAft>
              <a:buNone/>
            </a:pPr>
            <a:r>
              <a:rPr lang="en-US" sz="1800" b="0" i="0">
                <a:solidFill>
                  <a:srgbClr val="000000"/>
                </a:solidFill>
                <a:effectLst/>
                <a:latin typeface="Aptos" panose="020B0004020202020204" pitchFamily="34" charset="0"/>
              </a:rPr>
              <a:t>Once you have documented your apprentice’s goals with progression steps and target dates, your apprentice can start working towards their goals! Track their progression with regular and mid-point check-ins. Offer guidance and help them stay on track to meet their goals. If necessary, you can help them revise their goals. </a:t>
            </a:r>
          </a:p>
          <a:p>
            <a:pPr algn="l" rtl="0" fontAlgn="base">
              <a:lnSpc>
                <a:spcPts val="1564"/>
              </a:lnSpc>
              <a:spcAft>
                <a:spcPts val="800"/>
              </a:spcAft>
              <a:buNone/>
            </a:pPr>
            <a:endParaRPr lang="en-US" b="0" i="0">
              <a:solidFill>
                <a:srgbClr val="000000"/>
              </a:solidFill>
              <a:effectLst/>
              <a:latin typeface="Segoe UI" panose="020B0502040204020203" pitchFamily="34" charset="0"/>
            </a:endParaRPr>
          </a:p>
          <a:p>
            <a:pPr algn="l" rtl="0" fontAlgn="base">
              <a:lnSpc>
                <a:spcPts val="1564"/>
              </a:lnSpc>
              <a:spcAft>
                <a:spcPts val="800"/>
              </a:spcAft>
            </a:pPr>
            <a:r>
              <a:rPr lang="en-US" sz="1800" b="0" i="0">
                <a:solidFill>
                  <a:srgbClr val="000000"/>
                </a:solidFill>
                <a:effectLst/>
                <a:latin typeface="Aptos" panose="020B0004020202020204" pitchFamily="34" charset="0"/>
              </a:rPr>
              <a:t>Goal setting starts in your first meeting, but reaching those goals is an ongoing and collaborative process. </a:t>
            </a:r>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25</a:t>
            </a:fld>
            <a:endParaRPr lang="cs-CZ"/>
          </a:p>
        </p:txBody>
      </p:sp>
    </p:spTree>
    <p:extLst>
      <p:ext uri="{BB962C8B-B14F-4D97-AF65-F5344CB8AC3E}">
        <p14:creationId xmlns:p14="http://schemas.microsoft.com/office/powerpoint/2010/main" val="446723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algn="l" rtl="0" fontAlgn="base">
              <a:lnSpc>
                <a:spcPts val="1564"/>
              </a:lnSpc>
              <a:spcAft>
                <a:spcPts val="800"/>
              </a:spcAft>
              <a:buNone/>
            </a:pPr>
            <a:r>
              <a:rPr lang="en-US" sz="1800" b="0" i="0" u="sng">
                <a:solidFill>
                  <a:srgbClr val="000000"/>
                </a:solidFill>
                <a:effectLst/>
                <a:latin typeface="Aptos" panose="020B0004020202020204" pitchFamily="34" charset="0"/>
              </a:rPr>
              <a:t>Sample Script</a:t>
            </a:r>
            <a:r>
              <a:rPr lang="en-US" sz="1800" b="0" i="0">
                <a:solidFill>
                  <a:srgbClr val="000000"/>
                </a:solidFill>
                <a:effectLst/>
                <a:latin typeface="Aptos" panose="020B0004020202020204" pitchFamily="34" charset="0"/>
              </a:rPr>
              <a:t>: </a:t>
            </a:r>
          </a:p>
          <a:p>
            <a:pPr algn="l" rtl="0" fontAlgn="base">
              <a:lnSpc>
                <a:spcPts val="1564"/>
              </a:lnSpc>
              <a:spcAft>
                <a:spcPts val="800"/>
              </a:spcAft>
              <a:buNone/>
            </a:pPr>
            <a:r>
              <a:rPr lang="en-US" sz="1800" b="0" i="0">
                <a:solidFill>
                  <a:srgbClr val="000000"/>
                </a:solidFill>
                <a:effectLst/>
                <a:latin typeface="Aptos" panose="020B0004020202020204" pitchFamily="34" charset="0"/>
              </a:rPr>
              <a:t>As a mentor, many of your responsibilities will be related to your apprentice’s goals, as you track their progress and conduct regular check-ins. Of course, these are not the only responsibilities. Let’s look at this list. A lot of these we’ve already talked about… offering guidance and feedback…. listening to your apprentice and developing a relationship.  </a:t>
            </a:r>
          </a:p>
          <a:p>
            <a:pPr algn="l" rtl="0" fontAlgn="base">
              <a:lnSpc>
                <a:spcPts val="1564"/>
              </a:lnSpc>
              <a:spcAft>
                <a:spcPts val="800"/>
              </a:spcAft>
              <a:buNone/>
            </a:pPr>
            <a:endParaRPr lang="en-US" b="0" i="0">
              <a:solidFill>
                <a:srgbClr val="000000"/>
              </a:solidFill>
              <a:effectLst/>
              <a:latin typeface="Segoe UI" panose="020B0502040204020203" pitchFamily="34" charset="0"/>
            </a:endParaRPr>
          </a:p>
          <a:p>
            <a:pPr algn="l" rtl="0" fontAlgn="base">
              <a:lnSpc>
                <a:spcPts val="1564"/>
              </a:lnSpc>
              <a:spcAft>
                <a:spcPts val="800"/>
              </a:spcAft>
              <a:buNone/>
            </a:pPr>
            <a:r>
              <a:rPr lang="en-US" sz="1800" b="0" i="0">
                <a:solidFill>
                  <a:srgbClr val="000000"/>
                </a:solidFill>
                <a:effectLst/>
                <a:latin typeface="Aptos" panose="020B0004020202020204" pitchFamily="34" charset="0"/>
              </a:rPr>
              <a:t>And then, providing that on-the-job instruction, where you are responsible for teaching your apprentice best practices and any health and safety measures they need to follow. In addition to demonstrating and explaining technical skills, you will also model soft skills for your apprentice on the job. When we model soft skills and best practices, we are serving as a role model for our apprentices.  </a:t>
            </a:r>
          </a:p>
          <a:p>
            <a:pPr algn="l" rtl="0" fontAlgn="base">
              <a:lnSpc>
                <a:spcPts val="1564"/>
              </a:lnSpc>
              <a:spcAft>
                <a:spcPts val="800"/>
              </a:spcAft>
              <a:buNone/>
            </a:pPr>
            <a:endParaRPr lang="en-US" b="0" i="0">
              <a:solidFill>
                <a:srgbClr val="000000"/>
              </a:solidFill>
              <a:effectLst/>
              <a:latin typeface="Segoe UI" panose="020B0502040204020203" pitchFamily="34" charset="0"/>
            </a:endParaRPr>
          </a:p>
          <a:p>
            <a:pPr algn="l" rtl="0" fontAlgn="base">
              <a:lnSpc>
                <a:spcPts val="1564"/>
              </a:lnSpc>
              <a:spcAft>
                <a:spcPts val="800"/>
              </a:spcAft>
              <a:buNone/>
            </a:pPr>
            <a:r>
              <a:rPr lang="en-US" sz="1800" b="0" i="0">
                <a:solidFill>
                  <a:srgbClr val="000000"/>
                </a:solidFill>
                <a:effectLst/>
                <a:latin typeface="Aptos" panose="020B0004020202020204" pitchFamily="34" charset="0"/>
              </a:rPr>
              <a:t>We’ve already discussed check-in conversations, but you may also be responsible for assessing your apprentice’s competencies and monitoring their growth. Progress is typically tracked through an on-the-job training log or OJT log. Your program sponsor can provide you with an OJT log, as well as a complete list of mentor responsibilities for your program.</a:t>
            </a:r>
          </a:p>
          <a:p>
            <a:pPr algn="l" rtl="0" fontAlgn="base">
              <a:lnSpc>
                <a:spcPts val="1564"/>
              </a:lnSpc>
              <a:spcAft>
                <a:spcPts val="800"/>
              </a:spcAft>
              <a:buNone/>
            </a:pPr>
            <a:r>
              <a:rPr lang="en-US" sz="1800" b="0" i="0">
                <a:solidFill>
                  <a:srgbClr val="000000"/>
                </a:solidFill>
                <a:effectLst/>
                <a:latin typeface="Aptos" panose="020B0004020202020204" pitchFamily="34" charset="0"/>
              </a:rPr>
              <a:t> </a:t>
            </a:r>
            <a:endParaRPr lang="en-US" b="0" i="0">
              <a:solidFill>
                <a:srgbClr val="000000"/>
              </a:solidFill>
              <a:effectLst/>
              <a:latin typeface="Segoe UI" panose="020B0502040204020203" pitchFamily="34" charset="0"/>
            </a:endParaRPr>
          </a:p>
          <a:p>
            <a:pPr algn="l" rtl="0" fontAlgn="base">
              <a:lnSpc>
                <a:spcPts val="1564"/>
              </a:lnSpc>
              <a:spcAft>
                <a:spcPts val="800"/>
              </a:spcAft>
            </a:pPr>
            <a:r>
              <a:rPr lang="en-US" sz="1800" b="0" i="0">
                <a:solidFill>
                  <a:srgbClr val="000000"/>
                </a:solidFill>
                <a:effectLst/>
                <a:latin typeface="Aptos" panose="020B0004020202020204" pitchFamily="34" charset="0"/>
              </a:rPr>
              <a:t>Look over this list. Are there any that are confusing? </a:t>
            </a:r>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26</a:t>
            </a:fld>
            <a:endParaRPr lang="cs-CZ"/>
          </a:p>
        </p:txBody>
      </p:sp>
    </p:spTree>
    <p:extLst>
      <p:ext uri="{BB962C8B-B14F-4D97-AF65-F5344CB8AC3E}">
        <p14:creationId xmlns:p14="http://schemas.microsoft.com/office/powerpoint/2010/main" val="1935512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algn="l" rtl="0" fontAlgn="base">
              <a:lnSpc>
                <a:spcPts val="1564"/>
              </a:lnSpc>
              <a:spcAft>
                <a:spcPts val="800"/>
              </a:spcAft>
              <a:buNone/>
            </a:pPr>
            <a:r>
              <a:rPr lang="en-US" sz="1800" b="0" i="0" u="sng">
                <a:solidFill>
                  <a:srgbClr val="000000"/>
                </a:solidFill>
                <a:effectLst/>
                <a:latin typeface="Aptos" panose="020B0004020202020204" pitchFamily="34" charset="0"/>
              </a:rPr>
              <a:t>Sample Script</a:t>
            </a:r>
            <a:r>
              <a:rPr lang="en-US" sz="1800" b="0" i="0">
                <a:solidFill>
                  <a:srgbClr val="000000"/>
                </a:solidFill>
                <a:effectLst/>
                <a:latin typeface="Aptos" panose="020B0004020202020204" pitchFamily="34" charset="0"/>
              </a:rPr>
              <a:t>: </a:t>
            </a:r>
          </a:p>
          <a:p>
            <a:pPr algn="l" rtl="0" fontAlgn="base">
              <a:lnSpc>
                <a:spcPts val="1564"/>
              </a:lnSpc>
              <a:spcAft>
                <a:spcPts val="800"/>
              </a:spcAft>
              <a:buNone/>
            </a:pPr>
            <a:r>
              <a:rPr lang="en-US" sz="1800" b="0" i="0">
                <a:solidFill>
                  <a:srgbClr val="000000"/>
                </a:solidFill>
                <a:effectLst/>
                <a:latin typeface="Aptos" panose="020B0004020202020204" pitchFamily="34" charset="0"/>
              </a:rPr>
              <a:t>Let’s look at the responsibilities of our apprentices. Can I get a volunteer to read the first four on the list?  </a:t>
            </a:r>
          </a:p>
          <a:p>
            <a:pPr algn="l" rtl="0" fontAlgn="base">
              <a:lnSpc>
                <a:spcPts val="1564"/>
              </a:lnSpc>
              <a:spcAft>
                <a:spcPts val="800"/>
              </a:spcAft>
              <a:buNone/>
            </a:pPr>
            <a:endParaRPr lang="en-US" b="0" i="0">
              <a:solidFill>
                <a:srgbClr val="000000"/>
              </a:solidFill>
              <a:effectLst/>
              <a:latin typeface="Segoe UI" panose="020B0502040204020203" pitchFamily="34" charset="0"/>
            </a:endParaRPr>
          </a:p>
          <a:p>
            <a:pPr algn="l" rtl="0" fontAlgn="base">
              <a:lnSpc>
                <a:spcPts val="1564"/>
              </a:lnSpc>
              <a:spcAft>
                <a:spcPts val="800"/>
              </a:spcAft>
              <a:buNone/>
            </a:pPr>
            <a:r>
              <a:rPr lang="en-US" sz="1800" b="0" i="0">
                <a:solidFill>
                  <a:srgbClr val="000000"/>
                </a:solidFill>
                <a:effectLst/>
                <a:latin typeface="Aptos" panose="020B0004020202020204" pitchFamily="34" charset="0"/>
              </a:rPr>
              <a:t>Great! Does anyone want to finish reading the list for us?  </a:t>
            </a:r>
          </a:p>
          <a:p>
            <a:pPr algn="l" rtl="0" fontAlgn="base">
              <a:lnSpc>
                <a:spcPts val="1564"/>
              </a:lnSpc>
              <a:spcAft>
                <a:spcPts val="800"/>
              </a:spcAft>
              <a:buNone/>
            </a:pPr>
            <a:endParaRPr lang="en-US" b="0" i="0">
              <a:solidFill>
                <a:srgbClr val="000000"/>
              </a:solidFill>
              <a:effectLst/>
              <a:latin typeface="Segoe UI" panose="020B0502040204020203" pitchFamily="34" charset="0"/>
            </a:endParaRPr>
          </a:p>
          <a:p>
            <a:pPr algn="l" rtl="0" fontAlgn="base">
              <a:lnSpc>
                <a:spcPts val="1564"/>
              </a:lnSpc>
              <a:spcAft>
                <a:spcPts val="800"/>
              </a:spcAft>
              <a:buNone/>
            </a:pPr>
            <a:r>
              <a:rPr lang="en-US" sz="1800" b="0" i="0">
                <a:solidFill>
                  <a:srgbClr val="000000"/>
                </a:solidFill>
                <a:effectLst/>
                <a:latin typeface="Aptos" panose="020B0004020202020204" pitchFamily="34" charset="0"/>
              </a:rPr>
              <a:t>What are some similarities between the apprentice and mentor responsibilities?  </a:t>
            </a:r>
            <a:endParaRPr lang="en-US" b="0" i="0">
              <a:solidFill>
                <a:srgbClr val="000000"/>
              </a:solidFill>
              <a:effectLst/>
              <a:latin typeface="Segoe UI" panose="020B0502040204020203" pitchFamily="34" charset="0"/>
            </a:endParaRPr>
          </a:p>
          <a:p>
            <a:pPr lvl="1" algn="l" rtl="0" fontAlgn="base">
              <a:lnSpc>
                <a:spcPts val="1564"/>
              </a:lnSpc>
              <a:spcAft>
                <a:spcPts val="800"/>
              </a:spcAft>
              <a:buNone/>
            </a:pPr>
            <a:r>
              <a:rPr lang="en-US" sz="1800" b="0" i="0">
                <a:solidFill>
                  <a:srgbClr val="000000"/>
                </a:solidFill>
                <a:effectLst/>
                <a:latin typeface="Aptos" panose="020B0004020202020204" pitchFamily="34" charset="0"/>
              </a:rPr>
              <a:t>(Answers might include active listening, communication, feedback, safety.) </a:t>
            </a:r>
            <a:endParaRPr lang="en-US" b="0" i="0">
              <a:solidFill>
                <a:srgbClr val="000000"/>
              </a:solidFill>
              <a:effectLst/>
              <a:latin typeface="Segoe UI" panose="020B0502040204020203" pitchFamily="34" charset="0"/>
            </a:endParaRPr>
          </a:p>
          <a:p>
            <a:pPr algn="l" rtl="0" fontAlgn="base">
              <a:lnSpc>
                <a:spcPts val="1564"/>
              </a:lnSpc>
              <a:spcAft>
                <a:spcPts val="800"/>
              </a:spcAft>
            </a:pPr>
            <a:endParaRPr lang="en-US" sz="1800" b="0" i="0">
              <a:solidFill>
                <a:srgbClr val="000000"/>
              </a:solidFill>
              <a:effectLst/>
              <a:latin typeface="Aptos" panose="020B0004020202020204" pitchFamily="34" charset="0"/>
            </a:endParaRPr>
          </a:p>
          <a:p>
            <a:pPr algn="l" rtl="0" fontAlgn="base">
              <a:lnSpc>
                <a:spcPts val="1564"/>
              </a:lnSpc>
              <a:spcAft>
                <a:spcPts val="800"/>
              </a:spcAft>
            </a:pPr>
            <a:r>
              <a:rPr lang="en-US" sz="1800" b="0" i="0">
                <a:solidFill>
                  <a:srgbClr val="000000"/>
                </a:solidFill>
                <a:effectLst/>
                <a:latin typeface="Aptos" panose="020B0004020202020204" pitchFamily="34" charset="0"/>
              </a:rPr>
              <a:t>There are some similarities, but there are also some obvious differences here too. Although you both work towards your apprentice developing technical skills and knowledge, your responsibilities for achieving this look a little different. Reviewing these responsibilities with your apprentice in your first meeting can help you establish expectations early on. </a:t>
            </a:r>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27</a:t>
            </a:fld>
            <a:endParaRPr lang="cs-CZ"/>
          </a:p>
        </p:txBody>
      </p:sp>
    </p:spTree>
    <p:extLst>
      <p:ext uri="{BB962C8B-B14F-4D97-AF65-F5344CB8AC3E}">
        <p14:creationId xmlns:p14="http://schemas.microsoft.com/office/powerpoint/2010/main" val="4249345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algn="l" rtl="0" fontAlgn="base">
              <a:lnSpc>
                <a:spcPts val="1564"/>
              </a:lnSpc>
              <a:spcAft>
                <a:spcPts val="800"/>
              </a:spcAft>
              <a:buNone/>
            </a:pPr>
            <a:r>
              <a:rPr lang="en-US" sz="1800" b="0" i="0" u="sng">
                <a:solidFill>
                  <a:srgbClr val="000000"/>
                </a:solidFill>
                <a:effectLst/>
                <a:latin typeface="Aptos" panose="020B0004020202020204" pitchFamily="34" charset="0"/>
              </a:rPr>
              <a:t>Sample Script</a:t>
            </a:r>
            <a:r>
              <a:rPr lang="en-US" sz="1800" b="0" i="0">
                <a:solidFill>
                  <a:srgbClr val="000000"/>
                </a:solidFill>
                <a:effectLst/>
                <a:latin typeface="Aptos" panose="020B0004020202020204" pitchFamily="34" charset="0"/>
              </a:rPr>
              <a:t>: </a:t>
            </a:r>
          </a:p>
          <a:p>
            <a:pPr algn="l" rtl="0" fontAlgn="base">
              <a:lnSpc>
                <a:spcPts val="1564"/>
              </a:lnSpc>
              <a:spcAft>
                <a:spcPts val="800"/>
              </a:spcAft>
              <a:buNone/>
            </a:pPr>
            <a:r>
              <a:rPr lang="en-US" sz="1800" b="0" i="0">
                <a:solidFill>
                  <a:srgbClr val="000000"/>
                </a:solidFill>
                <a:effectLst/>
                <a:latin typeface="Aptos" panose="020B0004020202020204" pitchFamily="34" charset="0"/>
              </a:rPr>
              <a:t>As a mentor, you are also responsible for mentoring ethically. Sometimes, your apprentice might share personal or sensitive information with you. Maintain their confidentiality and trust by not sharing this information with others, including those in the same apprenticeship program. </a:t>
            </a:r>
          </a:p>
          <a:p>
            <a:pPr algn="l" rtl="0" fontAlgn="base">
              <a:lnSpc>
                <a:spcPts val="1564"/>
              </a:lnSpc>
              <a:spcAft>
                <a:spcPts val="800"/>
              </a:spcAft>
              <a:buNone/>
            </a:pPr>
            <a:endParaRPr lang="en-US" sz="1800" b="0" i="0">
              <a:solidFill>
                <a:srgbClr val="000000"/>
              </a:solidFill>
              <a:effectLst/>
              <a:latin typeface="Aptos" panose="020B0004020202020204" pitchFamily="34" charset="0"/>
            </a:endParaRPr>
          </a:p>
          <a:p>
            <a:pPr algn="l" rtl="0" fontAlgn="base">
              <a:lnSpc>
                <a:spcPts val="1564"/>
              </a:lnSpc>
              <a:spcAft>
                <a:spcPts val="800"/>
              </a:spcAft>
              <a:buNone/>
            </a:pPr>
            <a:r>
              <a:rPr lang="en-US" sz="1800" b="0" i="0">
                <a:solidFill>
                  <a:srgbClr val="000000"/>
                </a:solidFill>
                <a:effectLst/>
                <a:latin typeface="Aptos" panose="020B0004020202020204" pitchFamily="34" charset="0"/>
              </a:rPr>
              <a:t>That said, there are some limitations to confidentiality. For example, if your apprentice is asked to perform an unsafe task or do something unethical or illegal, you may need to intervene. This is also true if your apprentice is experiencing any kind of harassment, including sexual harassment at work. Make sure your apprentice is aware of these limits and your duty to report an incident if one ever occurs. It may be helpful to talk through your reporting plans with your apprentice so they feel prepared for next steps. </a:t>
            </a:r>
          </a:p>
          <a:p>
            <a:pPr algn="l" rtl="0" fontAlgn="base">
              <a:lnSpc>
                <a:spcPts val="1564"/>
              </a:lnSpc>
              <a:spcAft>
                <a:spcPts val="800"/>
              </a:spcAft>
              <a:buNone/>
            </a:pPr>
            <a:endParaRPr lang="en-US" b="0" i="0">
              <a:solidFill>
                <a:srgbClr val="000000"/>
              </a:solidFill>
              <a:effectLst/>
              <a:latin typeface="Segoe UI" panose="020B0502040204020203" pitchFamily="34" charset="0"/>
            </a:endParaRPr>
          </a:p>
          <a:p>
            <a:pPr algn="l" rtl="0" fontAlgn="base">
              <a:lnSpc>
                <a:spcPts val="1564"/>
              </a:lnSpc>
              <a:spcAft>
                <a:spcPts val="800"/>
              </a:spcAft>
              <a:buNone/>
            </a:pPr>
            <a:r>
              <a:rPr lang="en-US" sz="1800" b="0" i="0">
                <a:solidFill>
                  <a:srgbClr val="000000"/>
                </a:solidFill>
                <a:effectLst/>
                <a:latin typeface="Aptos" panose="020B0004020202020204" pitchFamily="34" charset="0"/>
              </a:rPr>
              <a:t>Other ways to mentor ethically include prioritizing equity and inclusion in your mentorship practice. When we remove barriers and provide our apprentices with equitable access to resources and opportunities, we create a program where all apprentices can thrive.  </a:t>
            </a:r>
          </a:p>
          <a:p>
            <a:pPr algn="l" rtl="0" fontAlgn="base">
              <a:lnSpc>
                <a:spcPts val="1564"/>
              </a:lnSpc>
              <a:spcAft>
                <a:spcPts val="800"/>
              </a:spcAft>
              <a:buNone/>
            </a:pPr>
            <a:endParaRPr lang="en-US" b="0" i="0">
              <a:solidFill>
                <a:srgbClr val="000000"/>
              </a:solidFill>
              <a:effectLst/>
              <a:latin typeface="Segoe UI" panose="020B0502040204020203" pitchFamily="34" charset="0"/>
            </a:endParaRPr>
          </a:p>
          <a:p>
            <a:pPr algn="l" rtl="0" fontAlgn="base">
              <a:lnSpc>
                <a:spcPts val="1564"/>
              </a:lnSpc>
              <a:spcAft>
                <a:spcPts val="800"/>
              </a:spcAft>
              <a:buNone/>
            </a:pPr>
            <a:r>
              <a:rPr lang="en-US" sz="1800" b="0" i="0">
                <a:solidFill>
                  <a:srgbClr val="000000"/>
                </a:solidFill>
                <a:effectLst/>
                <a:latin typeface="Aptos" panose="020B0004020202020204" pitchFamily="34" charset="0"/>
              </a:rPr>
              <a:t>Equitable mentorship isn’t one big decision. It is something we do every day by creating welcoming spaces and challenging our biases. Whether we are setting goals with our apprentices, evaluating their work or demonstrating a new skill, we can integrate inclusive and equitable mindsets into our mentorship practice.  </a:t>
            </a:r>
          </a:p>
          <a:p>
            <a:pPr algn="l" rtl="0" fontAlgn="base">
              <a:lnSpc>
                <a:spcPts val="1564"/>
              </a:lnSpc>
              <a:spcAft>
                <a:spcPts val="800"/>
              </a:spcAft>
              <a:buNone/>
            </a:pPr>
            <a:endParaRPr lang="en-US" b="0" i="0">
              <a:solidFill>
                <a:srgbClr val="000000"/>
              </a:solidFill>
              <a:effectLst/>
              <a:latin typeface="Segoe UI" panose="020B0502040204020203" pitchFamily="34" charset="0"/>
            </a:endParaRPr>
          </a:p>
          <a:p>
            <a:pPr algn="l" rtl="0" fontAlgn="base">
              <a:lnSpc>
                <a:spcPts val="1564"/>
              </a:lnSpc>
              <a:spcAft>
                <a:spcPts val="800"/>
              </a:spcAft>
              <a:buNone/>
            </a:pPr>
            <a:r>
              <a:rPr lang="en-US" sz="1800" b="0" i="0">
                <a:solidFill>
                  <a:srgbClr val="000000"/>
                </a:solidFill>
                <a:effectLst/>
                <a:latin typeface="Aptos" panose="020B0004020202020204" pitchFamily="34" charset="0"/>
              </a:rPr>
              <a:t>Mentoring ethically on a day-to-day basis also means maintaining a professional relationship with your apprentice. Strong relationships have boundaries, which can keep the mentoring relationship focused. </a:t>
            </a:r>
          </a:p>
          <a:p>
            <a:pPr algn="l" rtl="0" fontAlgn="base">
              <a:lnSpc>
                <a:spcPts val="1564"/>
              </a:lnSpc>
              <a:spcAft>
                <a:spcPts val="800"/>
              </a:spcAft>
              <a:buNone/>
            </a:pPr>
            <a:endParaRPr lang="en-US" b="0" i="0">
              <a:solidFill>
                <a:srgbClr val="000000"/>
              </a:solidFill>
              <a:effectLst/>
              <a:latin typeface="Segoe UI" panose="020B0502040204020203" pitchFamily="34" charset="0"/>
            </a:endParaRPr>
          </a:p>
          <a:p>
            <a:pPr algn="l" rtl="0" fontAlgn="base">
              <a:lnSpc>
                <a:spcPts val="1564"/>
              </a:lnSpc>
              <a:spcAft>
                <a:spcPts val="800"/>
              </a:spcAft>
            </a:pPr>
            <a:r>
              <a:rPr lang="en-US" sz="1800" b="0" i="0">
                <a:solidFill>
                  <a:srgbClr val="000000"/>
                </a:solidFill>
                <a:effectLst/>
                <a:latin typeface="Aptos" panose="020B0004020202020204" pitchFamily="34" charset="0"/>
              </a:rPr>
              <a:t>Does anyone have any questions before we move on from the responsibilities and ethics of mentorship? </a:t>
            </a:r>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28</a:t>
            </a:fld>
            <a:endParaRPr lang="cs-CZ"/>
          </a:p>
        </p:txBody>
      </p:sp>
    </p:spTree>
    <p:extLst>
      <p:ext uri="{BB962C8B-B14F-4D97-AF65-F5344CB8AC3E}">
        <p14:creationId xmlns:p14="http://schemas.microsoft.com/office/powerpoint/2010/main" val="2441250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algn="l" rtl="0" fontAlgn="base">
              <a:lnSpc>
                <a:spcPts val="1564"/>
              </a:lnSpc>
              <a:spcAft>
                <a:spcPts val="800"/>
              </a:spcAft>
              <a:buNone/>
            </a:pPr>
            <a:r>
              <a:rPr lang="en-US" sz="1800" b="0" i="0" u="sng">
                <a:solidFill>
                  <a:srgbClr val="000000"/>
                </a:solidFill>
                <a:effectLst/>
                <a:latin typeface="Aptos" panose="020B0004020202020204" pitchFamily="34" charset="0"/>
              </a:rPr>
              <a:t>Sample Script</a:t>
            </a:r>
            <a:r>
              <a:rPr lang="en-US" sz="1800" b="0" i="0">
                <a:solidFill>
                  <a:srgbClr val="000000"/>
                </a:solidFill>
                <a:effectLst/>
                <a:latin typeface="Aptos" panose="020B0004020202020204" pitchFamily="34" charset="0"/>
              </a:rPr>
              <a:t>: </a:t>
            </a:r>
          </a:p>
          <a:p>
            <a:pPr algn="l" rtl="0" fontAlgn="base">
              <a:lnSpc>
                <a:spcPts val="1564"/>
              </a:lnSpc>
              <a:spcAft>
                <a:spcPts val="800"/>
              </a:spcAft>
              <a:buNone/>
            </a:pPr>
            <a:r>
              <a:rPr lang="en-US" sz="1800" b="0" i="0">
                <a:solidFill>
                  <a:srgbClr val="000000"/>
                </a:solidFill>
                <a:effectLst/>
                <a:latin typeface="Aptos" panose="020B0004020202020204" pitchFamily="34" charset="0"/>
              </a:rPr>
              <a:t>We’ve already discussed how mentorship can benefit both our union and apprentices, but how do we introduce apprentices to our union? How can we show them the union difference? How can we get apprentices involved with our union and make sure they feel welcomed?  </a:t>
            </a:r>
          </a:p>
          <a:p>
            <a:pPr algn="l" rtl="0" fontAlgn="base">
              <a:lnSpc>
                <a:spcPts val="1564"/>
              </a:lnSpc>
              <a:spcAft>
                <a:spcPts val="800"/>
              </a:spcAft>
              <a:buNone/>
            </a:pPr>
            <a:endParaRPr lang="en-US" b="0" i="0">
              <a:solidFill>
                <a:srgbClr val="000000"/>
              </a:solidFill>
              <a:effectLst/>
              <a:latin typeface="Segoe UI" panose="020B0502040204020203" pitchFamily="34" charset="0"/>
            </a:endParaRPr>
          </a:p>
          <a:p>
            <a:pPr algn="l" rtl="0" fontAlgn="base">
              <a:lnSpc>
                <a:spcPts val="1564"/>
              </a:lnSpc>
              <a:spcAft>
                <a:spcPts val="800"/>
              </a:spcAft>
              <a:buNone/>
            </a:pPr>
            <a:r>
              <a:rPr lang="en-US" sz="1800" b="0" i="0">
                <a:solidFill>
                  <a:srgbClr val="000000"/>
                </a:solidFill>
                <a:effectLst/>
                <a:latin typeface="Aptos" panose="020B0004020202020204" pitchFamily="34" charset="0"/>
              </a:rPr>
              <a:t>There are many ways to go about this, but we can start by simply introducing them to our union. In your first meeting with your apprentice, let them know that you are a union member and discuss how having a union job has changed your life.  </a:t>
            </a:r>
          </a:p>
          <a:p>
            <a:pPr algn="l" rtl="0" fontAlgn="base">
              <a:lnSpc>
                <a:spcPts val="1564"/>
              </a:lnSpc>
              <a:spcAft>
                <a:spcPts val="800"/>
              </a:spcAft>
              <a:buNone/>
            </a:pPr>
            <a:endParaRPr lang="en-US" b="0" i="0">
              <a:solidFill>
                <a:srgbClr val="000000"/>
              </a:solidFill>
              <a:effectLst/>
              <a:latin typeface="Segoe UI" panose="020B0502040204020203" pitchFamily="34" charset="0"/>
            </a:endParaRPr>
          </a:p>
          <a:p>
            <a:pPr algn="l" rtl="0" fontAlgn="base">
              <a:lnSpc>
                <a:spcPts val="1564"/>
              </a:lnSpc>
              <a:spcAft>
                <a:spcPts val="800"/>
              </a:spcAft>
            </a:pPr>
            <a:r>
              <a:rPr lang="en-US" sz="1800" b="0" i="0">
                <a:solidFill>
                  <a:srgbClr val="000000"/>
                </a:solidFill>
                <a:effectLst/>
                <a:latin typeface="Aptos" panose="020B0004020202020204" pitchFamily="34" charset="0"/>
              </a:rPr>
              <a:t>This conversation can be brief because it is just the beginning. Getting apprentices involved with our union is an ongoing process. A one-off conversation isn’t enough. Let’s brainstorm some ways we can introduce our apprentices to the union mindset! As mentors, what are some ways we can encourage our apprentices to get involved with our union? </a:t>
            </a:r>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29</a:t>
            </a:fld>
            <a:endParaRPr lang="cs-CZ"/>
          </a:p>
        </p:txBody>
      </p:sp>
    </p:spTree>
    <p:extLst>
      <p:ext uri="{BB962C8B-B14F-4D97-AF65-F5344CB8AC3E}">
        <p14:creationId xmlns:p14="http://schemas.microsoft.com/office/powerpoint/2010/main" val="20655161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algn="l" rtl="0" fontAlgn="base">
              <a:lnSpc>
                <a:spcPts val="1564"/>
              </a:lnSpc>
              <a:spcAft>
                <a:spcPts val="800"/>
              </a:spcAft>
              <a:buNone/>
            </a:pPr>
            <a:r>
              <a:rPr lang="en-US" sz="1800" b="0" i="0" u="sng">
                <a:solidFill>
                  <a:srgbClr val="000000"/>
                </a:solidFill>
                <a:effectLst/>
                <a:latin typeface="Aptos" panose="020B0004020202020204" pitchFamily="34" charset="0"/>
              </a:rPr>
              <a:t>Sample Script</a:t>
            </a:r>
            <a:r>
              <a:rPr lang="en-US" sz="1800" b="0" i="0">
                <a:solidFill>
                  <a:srgbClr val="000000"/>
                </a:solidFill>
                <a:effectLst/>
                <a:latin typeface="Aptos" panose="020B0004020202020204" pitchFamily="34" charset="0"/>
              </a:rPr>
              <a:t>: </a:t>
            </a:r>
          </a:p>
          <a:p>
            <a:pPr algn="l" rtl="0" fontAlgn="base">
              <a:lnSpc>
                <a:spcPts val="1564"/>
              </a:lnSpc>
              <a:spcAft>
                <a:spcPts val="800"/>
              </a:spcAft>
              <a:buNone/>
            </a:pPr>
            <a:r>
              <a:rPr lang="en-US" sz="1800" b="0" i="0">
                <a:solidFill>
                  <a:srgbClr val="000000"/>
                </a:solidFill>
                <a:effectLst/>
                <a:latin typeface="Aptos" panose="020B0004020202020204" pitchFamily="34" charset="0"/>
              </a:rPr>
              <a:t>We’ve covered a lot today so before we wrap up, let’s take a moment to reflect. We’re going to do a head, heart and feet reflection. That might sound a little funny if you’ve never done this before, but bear with me. We will be reflecting in three different ways.  </a:t>
            </a:r>
          </a:p>
          <a:p>
            <a:pPr algn="l" rtl="0" fontAlgn="base">
              <a:lnSpc>
                <a:spcPts val="1564"/>
              </a:lnSpc>
              <a:spcAft>
                <a:spcPts val="800"/>
              </a:spcAft>
              <a:buNone/>
            </a:pPr>
            <a:endParaRPr lang="en-US" b="0" i="0">
              <a:solidFill>
                <a:srgbClr val="000000"/>
              </a:solidFill>
              <a:effectLst/>
              <a:latin typeface="Segoe UI" panose="020B0502040204020203" pitchFamily="34" charset="0"/>
            </a:endParaRPr>
          </a:p>
          <a:p>
            <a:pPr algn="l" rtl="0" fontAlgn="base">
              <a:lnSpc>
                <a:spcPts val="1564"/>
              </a:lnSpc>
              <a:spcAft>
                <a:spcPts val="800"/>
              </a:spcAft>
              <a:buNone/>
            </a:pPr>
            <a:r>
              <a:rPr lang="en-US" sz="1800" b="0" i="0">
                <a:solidFill>
                  <a:srgbClr val="000000"/>
                </a:solidFill>
                <a:effectLst/>
                <a:latin typeface="Aptos" panose="020B0004020202020204" pitchFamily="34" charset="0"/>
              </a:rPr>
              <a:t>Let’s start with the head. Reflect on one thing you learned during this training. This could be a definition we discussed or maybe some new information that changed your perspective on something.  </a:t>
            </a:r>
          </a:p>
          <a:p>
            <a:pPr algn="l" rtl="0" fontAlgn="base">
              <a:lnSpc>
                <a:spcPts val="1564"/>
              </a:lnSpc>
              <a:spcAft>
                <a:spcPts val="800"/>
              </a:spcAft>
              <a:buNone/>
            </a:pPr>
            <a:endParaRPr lang="en-US" b="0" i="0">
              <a:solidFill>
                <a:srgbClr val="000000"/>
              </a:solidFill>
              <a:effectLst/>
              <a:latin typeface="Segoe UI" panose="020B0502040204020203" pitchFamily="34" charset="0"/>
            </a:endParaRPr>
          </a:p>
          <a:p>
            <a:pPr algn="l" rtl="0" fontAlgn="base">
              <a:lnSpc>
                <a:spcPts val="1564"/>
              </a:lnSpc>
              <a:spcAft>
                <a:spcPts val="800"/>
              </a:spcAft>
              <a:buNone/>
            </a:pPr>
            <a:r>
              <a:rPr lang="en-US" sz="1800" b="0" i="0">
                <a:solidFill>
                  <a:srgbClr val="000000"/>
                </a:solidFill>
                <a:effectLst/>
                <a:latin typeface="Aptos" panose="020B0004020202020204" pitchFamily="34" charset="0"/>
              </a:rPr>
              <a:t>For the heart, we’re reflecting on any feelings that came up during this training. How do you feel after this training?  </a:t>
            </a:r>
          </a:p>
          <a:p>
            <a:pPr algn="l" rtl="0" fontAlgn="base">
              <a:lnSpc>
                <a:spcPts val="1564"/>
              </a:lnSpc>
              <a:spcAft>
                <a:spcPts val="800"/>
              </a:spcAft>
              <a:buNone/>
            </a:pPr>
            <a:endParaRPr lang="en-US" b="0" i="0">
              <a:solidFill>
                <a:srgbClr val="000000"/>
              </a:solidFill>
              <a:effectLst/>
              <a:latin typeface="Segoe UI" panose="020B0502040204020203" pitchFamily="34" charset="0"/>
            </a:endParaRPr>
          </a:p>
          <a:p>
            <a:pPr algn="l" rtl="0" fontAlgn="base">
              <a:lnSpc>
                <a:spcPts val="1564"/>
              </a:lnSpc>
              <a:spcAft>
                <a:spcPts val="800"/>
              </a:spcAft>
              <a:buNone/>
            </a:pPr>
            <a:r>
              <a:rPr lang="en-US" sz="1800" b="0" i="0">
                <a:solidFill>
                  <a:srgbClr val="000000"/>
                </a:solidFill>
                <a:effectLst/>
                <a:latin typeface="Aptos" panose="020B0004020202020204" pitchFamily="34" charset="0"/>
              </a:rPr>
              <a:t>And then finally, feet. This is about action. What are you going to do with what you learned today? You can think about a strategy you plan to implement or something you plan to do differently in your mentoring practice.  </a:t>
            </a:r>
          </a:p>
          <a:p>
            <a:pPr algn="l" rtl="0" fontAlgn="base">
              <a:lnSpc>
                <a:spcPts val="1564"/>
              </a:lnSpc>
              <a:spcAft>
                <a:spcPts val="800"/>
              </a:spcAft>
              <a:buNone/>
            </a:pPr>
            <a:endParaRPr lang="en-US" b="0" i="0">
              <a:solidFill>
                <a:srgbClr val="000000"/>
              </a:solidFill>
              <a:effectLst/>
              <a:latin typeface="Segoe UI" panose="020B0502040204020203" pitchFamily="34" charset="0"/>
            </a:endParaRPr>
          </a:p>
          <a:p>
            <a:pPr algn="l" rtl="0" fontAlgn="base">
              <a:lnSpc>
                <a:spcPts val="1564"/>
              </a:lnSpc>
              <a:spcAft>
                <a:spcPts val="800"/>
              </a:spcAft>
            </a:pPr>
            <a:r>
              <a:rPr lang="en-US" sz="1800" b="0" i="0">
                <a:solidFill>
                  <a:srgbClr val="000000"/>
                </a:solidFill>
                <a:effectLst/>
                <a:latin typeface="Aptos" panose="020B0004020202020204" pitchFamily="34" charset="0"/>
              </a:rPr>
              <a:t>Take a moment to reflect and write down your answer to all three of these reflection questions. Once you’re finished, we will share our reflections with the group. </a:t>
            </a:r>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30</a:t>
            </a:fld>
            <a:endParaRPr lang="cs-CZ"/>
          </a:p>
        </p:txBody>
      </p:sp>
    </p:spTree>
    <p:extLst>
      <p:ext uri="{BB962C8B-B14F-4D97-AF65-F5344CB8AC3E}">
        <p14:creationId xmlns:p14="http://schemas.microsoft.com/office/powerpoint/2010/main" val="2312000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algn="l" rtl="0" fontAlgn="base">
              <a:lnSpc>
                <a:spcPts val="1564"/>
              </a:lnSpc>
              <a:spcAft>
                <a:spcPts val="800"/>
              </a:spcAft>
              <a:buNone/>
            </a:pPr>
            <a:r>
              <a:rPr lang="en-US" sz="1800" b="0" i="0" u="sng">
                <a:solidFill>
                  <a:srgbClr val="000000"/>
                </a:solidFill>
                <a:effectLst/>
                <a:latin typeface="Aptos" panose="020B0004020202020204" pitchFamily="34" charset="0"/>
              </a:rPr>
              <a:t>Sample Script</a:t>
            </a:r>
            <a:r>
              <a:rPr lang="en-US" sz="1800" b="0" i="0">
                <a:solidFill>
                  <a:srgbClr val="000000"/>
                </a:solidFill>
                <a:effectLst/>
                <a:latin typeface="Aptos" panose="020B0004020202020204" pitchFamily="34" charset="0"/>
              </a:rPr>
              <a:t>: </a:t>
            </a:r>
          </a:p>
          <a:p>
            <a:pPr algn="l" rtl="0" fontAlgn="base">
              <a:lnSpc>
                <a:spcPts val="1564"/>
              </a:lnSpc>
              <a:spcAft>
                <a:spcPts val="800"/>
              </a:spcAft>
              <a:buNone/>
            </a:pPr>
            <a:r>
              <a:rPr lang="en-US" sz="1800" b="0" i="0">
                <a:solidFill>
                  <a:srgbClr val="000000"/>
                </a:solidFill>
                <a:effectLst/>
                <a:latin typeface="Aptos" panose="020B0004020202020204" pitchFamily="34" charset="0"/>
              </a:rPr>
              <a:t>Now that we’ve outlined our goals for this training, let’s set some expectations for our time together. What are some norms or expectations you’d like to set for our group? Remember, this is an interactive training session. </a:t>
            </a:r>
            <a:endParaRPr lang="en-US" b="0" i="0">
              <a:solidFill>
                <a:srgbClr val="000000"/>
              </a:solidFill>
              <a:effectLst/>
              <a:latin typeface="Segoe UI" panose="020B0502040204020203" pitchFamily="34" charset="0"/>
            </a:endParaRPr>
          </a:p>
          <a:p>
            <a:pPr algn="l" rtl="0" fontAlgn="base">
              <a:lnSpc>
                <a:spcPts val="1564"/>
              </a:lnSpc>
              <a:spcAft>
                <a:spcPts val="800"/>
              </a:spcAft>
              <a:buNone/>
            </a:pPr>
            <a:r>
              <a:rPr lang="en-US" sz="1800" b="0" i="0">
                <a:solidFill>
                  <a:srgbClr val="000000"/>
                </a:solidFill>
                <a:effectLst/>
                <a:latin typeface="Aptos" panose="020B0004020202020204" pitchFamily="34" charset="0"/>
              </a:rPr>
              <a:t>	*Record answers* </a:t>
            </a:r>
            <a:endParaRPr lang="en-US" b="0" i="0">
              <a:solidFill>
                <a:srgbClr val="000000"/>
              </a:solidFill>
              <a:effectLst/>
              <a:latin typeface="Segoe UI" panose="020B0502040204020203" pitchFamily="34" charset="0"/>
            </a:endParaRPr>
          </a:p>
          <a:p>
            <a:pPr algn="l" rtl="0" fontAlgn="base">
              <a:lnSpc>
                <a:spcPts val="1564"/>
              </a:lnSpc>
              <a:spcAft>
                <a:spcPts val="800"/>
              </a:spcAft>
            </a:pPr>
            <a:r>
              <a:rPr lang="en-US" sz="1800" b="0" i="0">
                <a:solidFill>
                  <a:srgbClr val="000000"/>
                </a:solidFill>
                <a:effectLst/>
                <a:latin typeface="Aptos" panose="020B0004020202020204" pitchFamily="34" charset="0"/>
              </a:rPr>
              <a:t>Do we like this list? Anything we want to add? Great! Now that we’ve established some goals and guidelines for today, let’s jump into those definitions.  </a:t>
            </a:r>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672789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algn="l" rtl="0" fontAlgn="base">
              <a:lnSpc>
                <a:spcPts val="1564"/>
              </a:lnSpc>
              <a:spcAft>
                <a:spcPts val="800"/>
              </a:spcAft>
              <a:buNone/>
            </a:pPr>
            <a:r>
              <a:rPr lang="en-US" sz="1800" b="0" i="0" u="sng">
                <a:solidFill>
                  <a:srgbClr val="000000"/>
                </a:solidFill>
                <a:effectLst/>
                <a:latin typeface="Aptos" panose="020B0004020202020204" pitchFamily="34" charset="0"/>
              </a:rPr>
              <a:t>Sample Script</a:t>
            </a:r>
            <a:r>
              <a:rPr lang="en-US" sz="1800" b="0" i="0">
                <a:solidFill>
                  <a:srgbClr val="000000"/>
                </a:solidFill>
                <a:effectLst/>
                <a:latin typeface="Aptos" panose="020B0004020202020204" pitchFamily="34" charset="0"/>
              </a:rPr>
              <a:t>: </a:t>
            </a:r>
          </a:p>
          <a:p>
            <a:pPr algn="l" rtl="0" fontAlgn="base">
              <a:lnSpc>
                <a:spcPts val="1564"/>
              </a:lnSpc>
              <a:spcAft>
                <a:spcPts val="800"/>
              </a:spcAft>
              <a:buNone/>
            </a:pPr>
            <a:r>
              <a:rPr lang="en-US" sz="1800" b="0" i="0">
                <a:solidFill>
                  <a:srgbClr val="000000"/>
                </a:solidFill>
                <a:effectLst/>
                <a:latin typeface="Aptos" panose="020B0004020202020204" pitchFamily="34" charset="0"/>
              </a:rPr>
              <a:t>Let’s start with apprenticeship. Apprenticeship programs give novices or apprentices the opportunity to develop the knowledge and skills necessary to successfully work in a profession. Apprentices develop occupational competencies through on-the-job training and related instruction.  </a:t>
            </a:r>
          </a:p>
          <a:p>
            <a:pPr algn="l" rtl="0" fontAlgn="base">
              <a:lnSpc>
                <a:spcPts val="1564"/>
              </a:lnSpc>
              <a:spcAft>
                <a:spcPts val="800"/>
              </a:spcAft>
              <a:buNone/>
            </a:pPr>
            <a:endParaRPr lang="en-US" b="0" i="0">
              <a:solidFill>
                <a:srgbClr val="000000"/>
              </a:solidFill>
              <a:effectLst/>
              <a:latin typeface="Segoe UI" panose="020B0502040204020203" pitchFamily="34" charset="0"/>
            </a:endParaRPr>
          </a:p>
          <a:p>
            <a:pPr algn="l" rtl="0" fontAlgn="base">
              <a:lnSpc>
                <a:spcPts val="1564"/>
              </a:lnSpc>
              <a:spcAft>
                <a:spcPts val="800"/>
              </a:spcAft>
              <a:buNone/>
            </a:pPr>
            <a:r>
              <a:rPr lang="en-US" sz="1800" b="0" i="0">
                <a:solidFill>
                  <a:srgbClr val="000000"/>
                </a:solidFill>
                <a:effectLst/>
                <a:latin typeface="Aptos" panose="020B0004020202020204" pitchFamily="34" charset="0"/>
              </a:rPr>
              <a:t>On-the-job training (or OJT) is a structured, supervised and paid work experience for apprentices. Apprentices are paired with experienced mentors like you to help guide them. The mentor plays an important role, because OJT is the primary way an apprentice gains the experience and skills necessary for an occupation. </a:t>
            </a:r>
          </a:p>
          <a:p>
            <a:pPr algn="l" rtl="0" fontAlgn="base">
              <a:lnSpc>
                <a:spcPts val="1564"/>
              </a:lnSpc>
              <a:spcAft>
                <a:spcPts val="800"/>
              </a:spcAft>
              <a:buNone/>
            </a:pPr>
            <a:endParaRPr lang="en-US" b="0" i="0">
              <a:solidFill>
                <a:srgbClr val="000000"/>
              </a:solidFill>
              <a:effectLst/>
              <a:latin typeface="Segoe UI" panose="020B0502040204020203" pitchFamily="34" charset="0"/>
            </a:endParaRPr>
          </a:p>
          <a:p>
            <a:pPr algn="l" rtl="0" fontAlgn="base">
              <a:lnSpc>
                <a:spcPts val="1564"/>
              </a:lnSpc>
              <a:spcAft>
                <a:spcPts val="800"/>
              </a:spcAft>
              <a:buNone/>
            </a:pPr>
            <a:r>
              <a:rPr lang="en-US" sz="1800" b="0" i="0">
                <a:solidFill>
                  <a:srgbClr val="000000"/>
                </a:solidFill>
                <a:effectLst/>
                <a:latin typeface="Aptos" panose="020B0004020202020204" pitchFamily="34" charset="0"/>
              </a:rPr>
              <a:t>Related instruction (or RI) provides apprentices with applied theoretical and technical knowledge. Apprentices can gain this knowledge in traditional classrooms or online learning settings. </a:t>
            </a:r>
            <a:endParaRPr lang="en-US" b="0" i="0">
              <a:solidFill>
                <a:srgbClr val="000000"/>
              </a:solidFill>
              <a:effectLst/>
              <a:latin typeface="Segoe UI" panose="020B0502040204020203" pitchFamily="34" charset="0"/>
            </a:endParaRPr>
          </a:p>
          <a:p>
            <a:pPr algn="l" rtl="0" fontAlgn="base">
              <a:lnSpc>
                <a:spcPts val="1564"/>
              </a:lnSpc>
              <a:spcAft>
                <a:spcPts val="800"/>
              </a:spcAft>
            </a:pPr>
            <a:r>
              <a:rPr lang="en-US" sz="1800" b="0" i="0">
                <a:solidFill>
                  <a:srgbClr val="000000"/>
                </a:solidFill>
                <a:effectLst/>
                <a:latin typeface="Aptos" panose="020B0004020202020204" pitchFamily="34" charset="0"/>
              </a:rPr>
              <a:t>Both related instruction and on-the-job training are essential components of apprenticeship programs, but most of our focus will be on OJT because of the essential role mentors play. </a:t>
            </a:r>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3986891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algn="l" rtl="0" fontAlgn="base">
              <a:lnSpc>
                <a:spcPts val="1564"/>
              </a:lnSpc>
              <a:spcAft>
                <a:spcPts val="800"/>
              </a:spcAft>
              <a:buNone/>
            </a:pPr>
            <a:r>
              <a:rPr lang="en-US" sz="1800" b="0" i="0" u="sng">
                <a:solidFill>
                  <a:srgbClr val="000000"/>
                </a:solidFill>
                <a:effectLst/>
                <a:latin typeface="Aptos" panose="020B0004020202020204" pitchFamily="34" charset="0"/>
              </a:rPr>
              <a:t>Sample Script</a:t>
            </a:r>
            <a:r>
              <a:rPr lang="en-US" sz="1800" b="0" i="0">
                <a:solidFill>
                  <a:srgbClr val="000000"/>
                </a:solidFill>
                <a:effectLst/>
                <a:latin typeface="Aptos" panose="020B0004020202020204" pitchFamily="34" charset="0"/>
              </a:rPr>
              <a:t>: </a:t>
            </a:r>
          </a:p>
          <a:p>
            <a:pPr algn="l" rtl="0" fontAlgn="base">
              <a:lnSpc>
                <a:spcPts val="1564"/>
              </a:lnSpc>
              <a:spcAft>
                <a:spcPts val="800"/>
              </a:spcAft>
              <a:buNone/>
            </a:pPr>
            <a:r>
              <a:rPr lang="en-US" sz="1800" b="0" i="0">
                <a:solidFill>
                  <a:srgbClr val="000000"/>
                </a:solidFill>
                <a:effectLst/>
                <a:latin typeface="Aptos" panose="020B0004020202020204" pitchFamily="34" charset="0"/>
              </a:rPr>
              <a:t>Mentorship describes a relationship between a mentor and a mentee. In the case of apprenticeship programs, the mentoring relationship is focused on helping your apprentice (or mentee) develop occupational knowledge and skills through on-the-job training. </a:t>
            </a:r>
          </a:p>
          <a:p>
            <a:pPr algn="l" rtl="0" fontAlgn="base">
              <a:lnSpc>
                <a:spcPts val="1564"/>
              </a:lnSpc>
              <a:spcAft>
                <a:spcPts val="800"/>
              </a:spcAft>
              <a:buNone/>
            </a:pPr>
            <a:r>
              <a:rPr lang="en-US" sz="1800" b="0" i="0">
                <a:solidFill>
                  <a:srgbClr val="000000"/>
                </a:solidFill>
                <a:effectLst/>
                <a:latin typeface="Aptos" panose="020B0004020202020204" pitchFamily="34" charset="0"/>
              </a:rPr>
              <a:t> </a:t>
            </a:r>
            <a:endParaRPr lang="en-US" b="0" i="0">
              <a:solidFill>
                <a:srgbClr val="000000"/>
              </a:solidFill>
              <a:effectLst/>
              <a:latin typeface="Segoe UI" panose="020B0502040204020203" pitchFamily="34" charset="0"/>
            </a:endParaRPr>
          </a:p>
          <a:p>
            <a:pPr algn="l" rtl="0" fontAlgn="base">
              <a:lnSpc>
                <a:spcPts val="1564"/>
              </a:lnSpc>
              <a:spcAft>
                <a:spcPts val="800"/>
              </a:spcAft>
            </a:pPr>
            <a:r>
              <a:rPr lang="en-US" sz="1800" b="0" i="0">
                <a:solidFill>
                  <a:srgbClr val="000000"/>
                </a:solidFill>
                <a:effectLst/>
                <a:latin typeface="Aptos" panose="020B0004020202020204" pitchFamily="34" charset="0"/>
              </a:rPr>
              <a:t>The work process schedule outlines the knowledge, skills and abilities an apprentice is expected to develop on the job with guidance from their mentor </a:t>
            </a:r>
            <a:r>
              <a:rPr lang="en-US" sz="1800" b="0" i="0">
                <a:solidFill>
                  <a:srgbClr val="000000"/>
                </a:solidFill>
                <a:effectLst/>
                <a:latin typeface="Times New Roman" panose="02020603050405020304" pitchFamily="18" charset="0"/>
              </a:rPr>
              <a:t>—</a:t>
            </a:r>
            <a:r>
              <a:rPr lang="en-US" sz="1800" b="0" i="0">
                <a:solidFill>
                  <a:srgbClr val="000000"/>
                </a:solidFill>
                <a:effectLst/>
                <a:latin typeface="Aptos" panose="020B0004020202020204" pitchFamily="34" charset="0"/>
              </a:rPr>
              <a:t> you! As mentors, you play a crucial role, but you're not expected to do it alone. Mentoring on the job is used in combination with related instruction and other program supports to prepare apprentices for an occupation. </a:t>
            </a:r>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2999833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algn="l" rtl="0" fontAlgn="base">
              <a:lnSpc>
                <a:spcPts val="1564"/>
              </a:lnSpc>
              <a:spcAft>
                <a:spcPts val="800"/>
              </a:spcAft>
              <a:buNone/>
            </a:pPr>
            <a:r>
              <a:rPr lang="en-US" sz="1800" b="0" i="0" u="sng">
                <a:solidFill>
                  <a:srgbClr val="000000"/>
                </a:solidFill>
                <a:effectLst/>
                <a:latin typeface="Aptos" panose="020B0004020202020204" pitchFamily="34" charset="0"/>
              </a:rPr>
              <a:t>Sample Script</a:t>
            </a:r>
            <a:r>
              <a:rPr lang="en-US" sz="1800" b="0" i="0">
                <a:solidFill>
                  <a:srgbClr val="000000"/>
                </a:solidFill>
                <a:effectLst/>
                <a:latin typeface="Aptos" panose="020B0004020202020204" pitchFamily="34" charset="0"/>
              </a:rPr>
              <a:t>: </a:t>
            </a:r>
          </a:p>
          <a:p>
            <a:pPr algn="l" rtl="0" fontAlgn="base">
              <a:lnSpc>
                <a:spcPts val="1564"/>
              </a:lnSpc>
              <a:spcAft>
                <a:spcPts val="800"/>
              </a:spcAft>
              <a:buNone/>
            </a:pPr>
            <a:r>
              <a:rPr lang="en-US" sz="1800" b="0" i="0">
                <a:solidFill>
                  <a:srgbClr val="000000"/>
                </a:solidFill>
                <a:effectLst/>
                <a:latin typeface="Aptos" panose="020B0004020202020204" pitchFamily="34" charset="0"/>
              </a:rPr>
              <a:t>We know that mentors play an important role, but what makes a good mentor? What makes an effective mentor? Let’s start by considering your own experiences with mentorship. In your groups, please briefly discuss your previous experience as a mentor or mentee. Then, create a list of characteristics that an effective mentor might have. Think about an influential mentor in your life or your own experience as a mentor. What qualities or characteristics helped you or them become a successful mentor?    </a:t>
            </a:r>
            <a:endParaRPr lang="en-US" b="0" i="0">
              <a:solidFill>
                <a:srgbClr val="000000"/>
              </a:solidFill>
              <a:effectLst/>
              <a:latin typeface="Segoe UI" panose="020B0502040204020203" pitchFamily="34" charset="0"/>
            </a:endParaRPr>
          </a:p>
          <a:p>
            <a:pPr algn="l" rtl="0" fontAlgn="base">
              <a:lnSpc>
                <a:spcPts val="1564"/>
              </a:lnSpc>
              <a:spcAft>
                <a:spcPts val="800"/>
              </a:spcAft>
            </a:pPr>
            <a:r>
              <a:rPr lang="en-US" sz="1800" b="0" i="0">
                <a:solidFill>
                  <a:srgbClr val="000000"/>
                </a:solidFill>
                <a:effectLst/>
                <a:latin typeface="Aptos" panose="020B0004020202020204" pitchFamily="34" charset="0"/>
              </a:rPr>
              <a:t>After you’ve completed your list, each group will share what they came up with. </a:t>
            </a:r>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1129209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sz="1800" b="0" i="0" u="sng">
                <a:solidFill>
                  <a:srgbClr val="000000"/>
                </a:solidFill>
                <a:effectLst/>
                <a:latin typeface="Aptos" panose="020B0004020202020204" pitchFamily="34" charset="0"/>
              </a:rPr>
              <a:t>Sample Script</a:t>
            </a:r>
            <a:r>
              <a:rPr lang="en-US" sz="1800" b="0" i="0">
                <a:solidFill>
                  <a:srgbClr val="000000"/>
                </a:solidFill>
                <a:effectLst/>
                <a:latin typeface="Aptos" panose="020B0004020202020204" pitchFamily="34" charset="0"/>
              </a:rPr>
              <a:t>: </a:t>
            </a:r>
          </a:p>
          <a:p>
            <a:r>
              <a:rPr lang="en-US" sz="1800" b="0" i="0">
                <a:solidFill>
                  <a:srgbClr val="000000"/>
                </a:solidFill>
                <a:effectLst/>
                <a:latin typeface="Aptos" panose="020B0004020202020204" pitchFamily="34" charset="0"/>
              </a:rPr>
              <a:t>These qualities and characteristics all contribute to the different roles mentors play. As a mentor you wear many hats, but you will most often find yourself fulfilling the role of a coach, a teacher and a leader.  </a:t>
            </a:r>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3915007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a:solidFill>
                  <a:srgbClr val="000000"/>
                </a:solidFill>
                <a:effectLst/>
                <a:latin typeface="Aptos" panose="020B0004020202020204" pitchFamily="34" charset="0"/>
              </a:rPr>
              <a:t>Sample Script</a:t>
            </a:r>
            <a:r>
              <a:rPr lang="en-US" sz="1200" b="0" i="0">
                <a:solidFill>
                  <a:srgbClr val="000000"/>
                </a:solidFill>
                <a:effectLst/>
                <a:latin typeface="Aptos" panose="020B0004020202020204" pitchFamily="34" charset="0"/>
              </a:rPr>
              <a:t>: </a:t>
            </a:r>
          </a:p>
          <a:p>
            <a:r>
              <a:rPr lang="en-US" sz="1800" b="0" i="0">
                <a:solidFill>
                  <a:srgbClr val="000000"/>
                </a:solidFill>
                <a:effectLst/>
                <a:latin typeface="Aptos" panose="020B0004020202020204" pitchFamily="34" charset="0"/>
              </a:rPr>
              <a:t>Let’s start with the coach or advisor role. This role is focused on both encouragement and accountability. As a coach, you can help your apprentice set goals and track their progress through regular check-ins. Mentors can set their apprentices up for success by communicating expectations and offering guidance. </a:t>
            </a:r>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409232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a:solidFill>
                  <a:srgbClr val="000000"/>
                </a:solidFill>
                <a:effectLst/>
                <a:latin typeface="Aptos" panose="020B0004020202020204" pitchFamily="34" charset="0"/>
              </a:rPr>
              <a:t>Sample Script</a:t>
            </a:r>
            <a:r>
              <a:rPr lang="en-US" sz="1200" b="0" i="0">
                <a:solidFill>
                  <a:srgbClr val="000000"/>
                </a:solidFill>
                <a:effectLst/>
                <a:latin typeface="Aptos" panose="020B0004020202020204" pitchFamily="34" charset="0"/>
              </a:rPr>
              <a:t>: </a:t>
            </a:r>
          </a:p>
          <a:p>
            <a:r>
              <a:rPr lang="en-US" sz="1800" b="0" i="0">
                <a:solidFill>
                  <a:srgbClr val="000000"/>
                </a:solidFill>
                <a:effectLst/>
                <a:latin typeface="Aptos" panose="020B0004020202020204" pitchFamily="34" charset="0"/>
              </a:rPr>
              <a:t>Mentors are also teachers and resources. In this role, you help your apprentice develop technical skills. Responsibilities include demonstrating and explaining tasks, as well as observing your apprentice’s work. By identifying learning moments and providing feedback you can help your apprentice master new skills.  </a:t>
            </a:r>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1679634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26ED99-E05B-4539-877D-249B1B105F30}" type="datetime1">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881A1-C141-40CF-BA46-E6F11F2BF8F0}" type="datetime1">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B11770-A9B2-4F97-99A9-248E58D9DD41}" type="datetime1">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BA83B4-468F-4008-9E22-B5A5E6C7E2A7}" type="datetime1">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6547D-A587-49A9-9BC0-A4B3FDF6037C}" type="datetime1">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2311EF-26FD-4706-A2D7-45EF0869DC3E}" type="datetime1">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211B24-6C4A-493E-8853-5C158A9603C6}" type="datetime1">
              <a:rPr lang="en-US" smtClean="0"/>
              <a:t>7/9/2025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lvl1pPr>
              <a:defRPr sz="1400"/>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55C35B-D357-442F-9EE7-6668C62C1311}" type="datetime1">
              <a:rPr lang="en-US" smtClean="0"/>
              <a:t>7/9/2025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sz="1400"/>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6083430" y="9899650"/>
            <a:ext cx="2133600" cy="365125"/>
          </a:xfrm>
        </p:spPr>
        <p:txBody>
          <a:bodyPr/>
          <a:lstStyle>
            <a:lvl1pPr>
              <a:defRPr sz="2000" b="1">
                <a:solidFill>
                  <a:schemeClr val="tx1"/>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B5BD61-8B63-4B6C-91B6-84F6AC1B3021}" type="datetime1">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617E63-B2D4-4B30-9B6E-A4AB8B9374F0}" type="datetime1">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7A138-35DF-4F88-A9BA-D9D6963E4374}" type="datetime1">
              <a:rPr lang="en-US" smtClean="0"/>
              <a:t>7/9/2025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912353" y="9691221"/>
            <a:ext cx="21336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5.png"/><Relationship Id="rId7" Type="http://schemas.openxmlformats.org/officeDocument/2006/relationships/image" Target="../media/image34.png"/><Relationship Id="rId12" Type="http://schemas.openxmlformats.org/officeDocument/2006/relationships/image" Target="../media/image31.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3.svg"/><Relationship Id="rId11" Type="http://schemas.openxmlformats.org/officeDocument/2006/relationships/image" Target="../media/image30.png"/><Relationship Id="rId5" Type="http://schemas.openxmlformats.org/officeDocument/2006/relationships/image" Target="../media/image32.png"/><Relationship Id="rId10" Type="http://schemas.openxmlformats.org/officeDocument/2006/relationships/image" Target="../media/image4.svg"/><Relationship Id="rId4" Type="http://schemas.openxmlformats.org/officeDocument/2006/relationships/image" Target="../media/image6.svg"/><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5.png"/><Relationship Id="rId7" Type="http://schemas.openxmlformats.org/officeDocument/2006/relationships/image" Target="../media/image38.png"/><Relationship Id="rId12" Type="http://schemas.openxmlformats.org/officeDocument/2006/relationships/image" Target="../media/image31.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7.svg"/><Relationship Id="rId11" Type="http://schemas.openxmlformats.org/officeDocument/2006/relationships/image" Target="../media/image30.png"/><Relationship Id="rId5" Type="http://schemas.openxmlformats.org/officeDocument/2006/relationships/image" Target="../media/image36.png"/><Relationship Id="rId10" Type="http://schemas.openxmlformats.org/officeDocument/2006/relationships/image" Target="../media/image4.svg"/><Relationship Id="rId4" Type="http://schemas.openxmlformats.org/officeDocument/2006/relationships/image" Target="../media/image6.svg"/><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8.png"/><Relationship Id="rId5" Type="http://schemas.openxmlformats.org/officeDocument/2006/relationships/image" Target="../media/image7.png"/><Relationship Id="rId10" Type="http://schemas.openxmlformats.org/officeDocument/2006/relationships/image" Target="../media/image4.svg"/><Relationship Id="rId4" Type="http://schemas.openxmlformats.org/officeDocument/2006/relationships/image" Target="../media/image6.svg"/><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image" Target="../media/image18.png"/><Relationship Id="rId4" Type="http://schemas.openxmlformats.org/officeDocument/2006/relationships/image" Target="../media/image23.png"/><Relationship Id="rId9" Type="http://schemas.openxmlformats.org/officeDocument/2006/relationships/image" Target="../media/image28.sv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18.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14.png"/><Relationship Id="rId7"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17.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6.svg"/><Relationship Id="rId11" Type="http://schemas.openxmlformats.org/officeDocument/2006/relationships/image" Target="../media/image16.png"/><Relationship Id="rId5" Type="http://schemas.openxmlformats.org/officeDocument/2006/relationships/image" Target="../media/image45.png"/><Relationship Id="rId10" Type="http://schemas.openxmlformats.org/officeDocument/2006/relationships/image" Target="../media/image15.svg"/><Relationship Id="rId4" Type="http://schemas.openxmlformats.org/officeDocument/2006/relationships/image" Target="../media/image44.svg"/><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image" Target="../media/image53.png"/><Relationship Id="rId18" Type="http://schemas.openxmlformats.org/officeDocument/2006/relationships/image" Target="../media/image58.svg"/><Relationship Id="rId26" Type="http://schemas.openxmlformats.org/officeDocument/2006/relationships/image" Target="../media/image66.svg"/><Relationship Id="rId3" Type="http://schemas.openxmlformats.org/officeDocument/2006/relationships/image" Target="../media/image5.png"/><Relationship Id="rId21" Type="http://schemas.openxmlformats.org/officeDocument/2006/relationships/image" Target="../media/image61.png"/><Relationship Id="rId7" Type="http://schemas.openxmlformats.org/officeDocument/2006/relationships/image" Target="../media/image1.png"/><Relationship Id="rId12" Type="http://schemas.openxmlformats.org/officeDocument/2006/relationships/image" Target="../media/image52.svg"/><Relationship Id="rId17" Type="http://schemas.openxmlformats.org/officeDocument/2006/relationships/image" Target="../media/image57.png"/><Relationship Id="rId25" Type="http://schemas.openxmlformats.org/officeDocument/2006/relationships/image" Target="../media/image65.png"/><Relationship Id="rId2" Type="http://schemas.openxmlformats.org/officeDocument/2006/relationships/notesSlide" Target="../notesSlides/notesSlide16.xml"/><Relationship Id="rId16" Type="http://schemas.openxmlformats.org/officeDocument/2006/relationships/image" Target="../media/image56.svg"/><Relationship Id="rId20" Type="http://schemas.openxmlformats.org/officeDocument/2006/relationships/image" Target="../media/image60.sv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51.png"/><Relationship Id="rId24" Type="http://schemas.openxmlformats.org/officeDocument/2006/relationships/image" Target="../media/image64.svg"/><Relationship Id="rId5" Type="http://schemas.openxmlformats.org/officeDocument/2006/relationships/image" Target="../media/image7.png"/><Relationship Id="rId15" Type="http://schemas.openxmlformats.org/officeDocument/2006/relationships/image" Target="../media/image55.png"/><Relationship Id="rId23" Type="http://schemas.openxmlformats.org/officeDocument/2006/relationships/image" Target="../media/image63.png"/><Relationship Id="rId10" Type="http://schemas.openxmlformats.org/officeDocument/2006/relationships/image" Target="../media/image50.svg"/><Relationship Id="rId19" Type="http://schemas.openxmlformats.org/officeDocument/2006/relationships/image" Target="../media/image59.png"/><Relationship Id="rId4" Type="http://schemas.openxmlformats.org/officeDocument/2006/relationships/image" Target="../media/image6.svg"/><Relationship Id="rId9" Type="http://schemas.openxmlformats.org/officeDocument/2006/relationships/image" Target="../media/image49.png"/><Relationship Id="rId14" Type="http://schemas.openxmlformats.org/officeDocument/2006/relationships/image" Target="../media/image54.svg"/><Relationship Id="rId22" Type="http://schemas.openxmlformats.org/officeDocument/2006/relationships/image" Target="../media/image62.svg"/></Relationships>
</file>

<file path=ppt/slides/_rels/slide19.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14.png"/><Relationship Id="rId7" Type="http://schemas.openxmlformats.org/officeDocument/2006/relationships/image" Target="../media/image6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16.png"/><Relationship Id="rId10" Type="http://schemas.openxmlformats.org/officeDocument/2006/relationships/image" Target="../media/image70.svg"/><Relationship Id="rId4" Type="http://schemas.openxmlformats.org/officeDocument/2006/relationships/image" Target="../media/image15.svg"/><Relationship Id="rId9" Type="http://schemas.openxmlformats.org/officeDocument/2006/relationships/image" Target="../media/image69.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16.png"/><Relationship Id="rId4" Type="http://schemas.openxmlformats.org/officeDocument/2006/relationships/image" Target="../media/image15.svg"/></Relationships>
</file>

<file path=ppt/slides/_rels/slide2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8.png"/><Relationship Id="rId5" Type="http://schemas.openxmlformats.org/officeDocument/2006/relationships/image" Target="../media/image7.png"/><Relationship Id="rId10" Type="http://schemas.openxmlformats.org/officeDocument/2006/relationships/image" Target="../media/image4.svg"/><Relationship Id="rId4" Type="http://schemas.openxmlformats.org/officeDocument/2006/relationships/image" Target="../media/image6.svg"/><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diagramQuickStyle" Target="../diagrams/quickStyle2.xml"/><Relationship Id="rId3" Type="http://schemas.openxmlformats.org/officeDocument/2006/relationships/image" Target="../media/image5.png"/><Relationship Id="rId7" Type="http://schemas.openxmlformats.org/officeDocument/2006/relationships/image" Target="../media/image1.png"/><Relationship Id="rId12" Type="http://schemas.openxmlformats.org/officeDocument/2006/relationships/diagramLayout" Target="../diagrams/layout2.xml"/><Relationship Id="rId2" Type="http://schemas.openxmlformats.org/officeDocument/2006/relationships/notesSlide" Target="../notesSlides/notesSlide20.xml"/><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diagramData" Target="../diagrams/data2.xml"/><Relationship Id="rId5" Type="http://schemas.openxmlformats.org/officeDocument/2006/relationships/image" Target="../media/image7.png"/><Relationship Id="rId15" Type="http://schemas.microsoft.com/office/2007/relationships/diagramDrawing" Target="../diagrams/drawing2.xml"/><Relationship Id="rId10" Type="http://schemas.openxmlformats.org/officeDocument/2006/relationships/image" Target="../media/image4.svg"/><Relationship Id="rId4" Type="http://schemas.openxmlformats.org/officeDocument/2006/relationships/image" Target="../media/image6.svg"/><Relationship Id="rId9" Type="http://schemas.openxmlformats.org/officeDocument/2006/relationships/image" Target="../media/image3.png"/><Relationship Id="rId14" Type="http://schemas.openxmlformats.org/officeDocument/2006/relationships/diagramColors" Target="../diagrams/colors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24.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14.png"/><Relationship Id="rId7" Type="http://schemas.openxmlformats.org/officeDocument/2006/relationships/image" Target="../media/image71.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74.svg"/><Relationship Id="rId4" Type="http://schemas.openxmlformats.org/officeDocument/2006/relationships/image" Target="../media/image15.svg"/><Relationship Id="rId9" Type="http://schemas.openxmlformats.org/officeDocument/2006/relationships/image" Target="../media/image73.png"/></Relationships>
</file>

<file path=ppt/slides/_rels/slide25.xml.rels><?xml version="1.0" encoding="UTF-8" standalone="yes"?>
<Relationships xmlns="http://schemas.openxmlformats.org/package/2006/relationships"><Relationship Id="rId8" Type="http://schemas.openxmlformats.org/officeDocument/2006/relationships/image" Target="../media/image74.svg"/><Relationship Id="rId13" Type="http://schemas.microsoft.com/office/2007/relationships/diagramDrawing" Target="../diagrams/drawing3.xml"/><Relationship Id="rId3" Type="http://schemas.openxmlformats.org/officeDocument/2006/relationships/image" Target="../media/image14.png"/><Relationship Id="rId7" Type="http://schemas.openxmlformats.org/officeDocument/2006/relationships/image" Target="../media/image73.png"/><Relationship Id="rId12" Type="http://schemas.openxmlformats.org/officeDocument/2006/relationships/diagramColors" Target="../diagrams/colors3.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diagramQuickStyle" Target="../diagrams/quickStyle3.xml"/><Relationship Id="rId5" Type="http://schemas.openxmlformats.org/officeDocument/2006/relationships/image" Target="../media/image16.png"/><Relationship Id="rId10" Type="http://schemas.openxmlformats.org/officeDocument/2006/relationships/diagramLayout" Target="../diagrams/layout3.xml"/><Relationship Id="rId4" Type="http://schemas.openxmlformats.org/officeDocument/2006/relationships/image" Target="../media/image15.svg"/><Relationship Id="rId9" Type="http://schemas.openxmlformats.org/officeDocument/2006/relationships/diagramData" Target="../diagrams/data3.xml"/></Relationships>
</file>

<file path=ppt/slides/_rels/slide26.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14.png"/><Relationship Id="rId7" Type="http://schemas.openxmlformats.org/officeDocument/2006/relationships/image" Target="../media/image75.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74.svg"/><Relationship Id="rId4" Type="http://schemas.openxmlformats.org/officeDocument/2006/relationships/image" Target="../media/image15.svg"/><Relationship Id="rId9" Type="http://schemas.openxmlformats.org/officeDocument/2006/relationships/image" Target="../media/image73.png"/></Relationships>
</file>

<file path=ppt/slides/_rels/slide27.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14.png"/><Relationship Id="rId7" Type="http://schemas.openxmlformats.org/officeDocument/2006/relationships/image" Target="../media/image77.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74.svg"/><Relationship Id="rId4" Type="http://schemas.openxmlformats.org/officeDocument/2006/relationships/image" Target="../media/image15.svg"/><Relationship Id="rId9" Type="http://schemas.openxmlformats.org/officeDocument/2006/relationships/image" Target="../media/image73.png"/></Relationships>
</file>

<file path=ppt/slides/_rels/slide28.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18.png"/><Relationship Id="rId3" Type="http://schemas.openxmlformats.org/officeDocument/2006/relationships/image" Target="../media/image79.png"/><Relationship Id="rId7" Type="http://schemas.openxmlformats.org/officeDocument/2006/relationships/image" Target="../media/image16.png"/><Relationship Id="rId12" Type="http://schemas.openxmlformats.org/officeDocument/2006/relationships/image" Target="../media/image48.sv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47.png"/><Relationship Id="rId5" Type="http://schemas.openxmlformats.org/officeDocument/2006/relationships/image" Target="../media/image14.png"/><Relationship Id="rId10" Type="http://schemas.openxmlformats.org/officeDocument/2006/relationships/image" Target="../media/image46.svg"/><Relationship Id="rId4" Type="http://schemas.openxmlformats.org/officeDocument/2006/relationships/image" Target="../media/image80.svg"/><Relationship Id="rId9"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9.png"/><Relationship Id="rId7" Type="http://schemas.openxmlformats.org/officeDocument/2006/relationships/image" Target="../media/image7.png"/><Relationship Id="rId12" Type="http://schemas.openxmlformats.org/officeDocument/2006/relationships/image" Target="../media/image4.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3.png"/><Relationship Id="rId5" Type="http://schemas.openxmlformats.org/officeDocument/2006/relationships/image" Target="../media/image5.png"/><Relationship Id="rId10" Type="http://schemas.openxmlformats.org/officeDocument/2006/relationships/image" Target="../media/image2.svg"/><Relationship Id="rId4" Type="http://schemas.openxmlformats.org/officeDocument/2006/relationships/image" Target="../media/image20.svg"/><Relationship Id="rId9" Type="http://schemas.openxmlformats.org/officeDocument/2006/relationships/image" Target="../media/image1.png"/></Relationships>
</file>

<file path=ppt/slides/_rels/slide30.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14.png"/><Relationship Id="rId7" Type="http://schemas.openxmlformats.org/officeDocument/2006/relationships/image" Target="../media/image81.png"/><Relationship Id="rId12" Type="http://schemas.openxmlformats.org/officeDocument/2006/relationships/image" Target="../media/image86.sv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85.png"/><Relationship Id="rId5" Type="http://schemas.openxmlformats.org/officeDocument/2006/relationships/image" Target="../media/image16.png"/><Relationship Id="rId10" Type="http://schemas.openxmlformats.org/officeDocument/2006/relationships/image" Target="../media/image84.svg"/><Relationship Id="rId4" Type="http://schemas.openxmlformats.org/officeDocument/2006/relationships/image" Target="../media/image15.svg"/><Relationship Id="rId9" Type="http://schemas.openxmlformats.org/officeDocument/2006/relationships/image" Target="../media/image83.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3.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svg"/><Relationship Id="rId10" Type="http://schemas.openxmlformats.org/officeDocument/2006/relationships/image" Target="../media/image87.pn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18.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4.png"/><Relationship Id="rId7" Type="http://schemas.openxmlformats.org/officeDocument/2006/relationships/diagramData" Target="../diagrams/data1.xml"/><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svg"/><Relationship Id="rId11" Type="http://schemas.microsoft.com/office/2007/relationships/diagramDrawing" Target="../diagrams/drawing1.xml"/><Relationship Id="rId5" Type="http://schemas.openxmlformats.org/officeDocument/2006/relationships/image" Target="../media/image16.png"/><Relationship Id="rId10" Type="http://schemas.openxmlformats.org/officeDocument/2006/relationships/diagramColors" Target="../diagrams/colors1.xml"/><Relationship Id="rId4" Type="http://schemas.openxmlformats.org/officeDocument/2006/relationships/image" Target="../media/image15.svg"/><Relationship Id="rId9"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16.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5.png"/><Relationship Id="rId7" Type="http://schemas.openxmlformats.org/officeDocument/2006/relationships/image" Target="../media/image1.png"/><Relationship Id="rId12" Type="http://schemas.openxmlformats.org/officeDocument/2006/relationships/image" Target="../media/image31.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30.png"/><Relationship Id="rId5" Type="http://schemas.openxmlformats.org/officeDocument/2006/relationships/image" Target="../media/image7.png"/><Relationship Id="rId10" Type="http://schemas.openxmlformats.org/officeDocument/2006/relationships/image" Target="../media/image4.svg"/><Relationship Id="rId4" Type="http://schemas.openxmlformats.org/officeDocument/2006/relationships/image" Target="../media/image6.svg"/><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5.png"/><Relationship Id="rId7" Type="http://schemas.openxmlformats.org/officeDocument/2006/relationships/image" Target="../media/image1.png"/><Relationship Id="rId12" Type="http://schemas.openxmlformats.org/officeDocument/2006/relationships/image" Target="../media/image31.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30.png"/><Relationship Id="rId5" Type="http://schemas.openxmlformats.org/officeDocument/2006/relationships/image" Target="../media/image7.png"/><Relationship Id="rId10" Type="http://schemas.openxmlformats.org/officeDocument/2006/relationships/image" Target="../media/image4.svg"/><Relationship Id="rId4" Type="http://schemas.openxmlformats.org/officeDocument/2006/relationships/image" Target="../media/image6.sv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FE0B3"/>
        </a:solidFill>
        <a:effectLst/>
      </p:bgPr>
    </p:bg>
    <p:spTree>
      <p:nvGrpSpPr>
        <p:cNvPr id="1" name=""/>
        <p:cNvGrpSpPr/>
        <p:nvPr/>
      </p:nvGrpSpPr>
      <p:grpSpPr>
        <a:xfrm>
          <a:off x="0" y="0"/>
          <a:ext cx="0" cy="0"/>
          <a:chOff x="0" y="0"/>
          <a:chExt cx="0" cy="0"/>
        </a:xfrm>
      </p:grpSpPr>
      <p:sp>
        <p:nvSpPr>
          <p:cNvPr id="2" name="Freeform 2"/>
          <p:cNvSpPr/>
          <p:nvPr/>
        </p:nvSpPr>
        <p:spPr>
          <a:xfrm>
            <a:off x="-696686" y="-509185"/>
            <a:ext cx="3347913" cy="3347913"/>
          </a:xfrm>
          <a:custGeom>
            <a:avLst/>
            <a:gdLst/>
            <a:ahLst/>
            <a:cxnLst/>
            <a:rect l="l" t="t" r="r" b="b"/>
            <a:pathLst>
              <a:path w="3347913" h="3347913">
                <a:moveTo>
                  <a:pt x="0" y="0"/>
                </a:moveTo>
                <a:lnTo>
                  <a:pt x="3347913" y="0"/>
                </a:lnTo>
                <a:lnTo>
                  <a:pt x="3347913" y="3347913"/>
                </a:lnTo>
                <a:lnTo>
                  <a:pt x="0" y="33479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V="1">
            <a:off x="-944260" y="-280616"/>
            <a:ext cx="5403316" cy="1445387"/>
          </a:xfrm>
          <a:custGeom>
            <a:avLst/>
            <a:gdLst/>
            <a:ahLst/>
            <a:cxnLst/>
            <a:rect l="l" t="t" r="r" b="b"/>
            <a:pathLst>
              <a:path w="5403316" h="1445387">
                <a:moveTo>
                  <a:pt x="0" y="1445387"/>
                </a:moveTo>
                <a:lnTo>
                  <a:pt x="5403316" y="1445387"/>
                </a:lnTo>
                <a:lnTo>
                  <a:pt x="5403316" y="0"/>
                </a:lnTo>
                <a:lnTo>
                  <a:pt x="0" y="0"/>
                </a:lnTo>
                <a:lnTo>
                  <a:pt x="0" y="1445387"/>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10800000">
            <a:off x="15585344" y="8104060"/>
            <a:ext cx="3347913" cy="3347913"/>
          </a:xfrm>
          <a:custGeom>
            <a:avLst/>
            <a:gdLst/>
            <a:ahLst/>
            <a:cxnLst/>
            <a:rect l="l" t="t" r="r" b="b"/>
            <a:pathLst>
              <a:path w="3347913" h="3347913">
                <a:moveTo>
                  <a:pt x="0" y="0"/>
                </a:moveTo>
                <a:lnTo>
                  <a:pt x="3347912" y="0"/>
                </a:lnTo>
                <a:lnTo>
                  <a:pt x="3347912" y="3347913"/>
                </a:lnTo>
                <a:lnTo>
                  <a:pt x="0" y="33479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14028202" y="9258300"/>
            <a:ext cx="5403316" cy="1445387"/>
          </a:xfrm>
          <a:custGeom>
            <a:avLst/>
            <a:gdLst/>
            <a:ahLst/>
            <a:cxnLst/>
            <a:rect l="l" t="t" r="r" b="b"/>
            <a:pathLst>
              <a:path w="5403316" h="1445387">
                <a:moveTo>
                  <a:pt x="0" y="0"/>
                </a:moveTo>
                <a:lnTo>
                  <a:pt x="5403316" y="0"/>
                </a:lnTo>
                <a:lnTo>
                  <a:pt x="5403316" y="1445387"/>
                </a:lnTo>
                <a:lnTo>
                  <a:pt x="0" y="14453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a:off x="8984922" y="2838728"/>
            <a:ext cx="8115300" cy="5665955"/>
          </a:xfrm>
          <a:custGeom>
            <a:avLst/>
            <a:gdLst/>
            <a:ahLst/>
            <a:cxnLst/>
            <a:rect l="l" t="t" r="r" b="b"/>
            <a:pathLst>
              <a:path w="8115300" h="5665955">
                <a:moveTo>
                  <a:pt x="0" y="0"/>
                </a:moveTo>
                <a:lnTo>
                  <a:pt x="8115300" y="0"/>
                </a:lnTo>
                <a:lnTo>
                  <a:pt x="8115300" y="5665955"/>
                </a:lnTo>
                <a:lnTo>
                  <a:pt x="0" y="566595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a:off x="360897" y="8578498"/>
            <a:ext cx="1825842" cy="1402496"/>
          </a:xfrm>
          <a:custGeom>
            <a:avLst/>
            <a:gdLst/>
            <a:ahLst/>
            <a:cxnLst/>
            <a:rect l="l" t="t" r="r" b="b"/>
            <a:pathLst>
              <a:path w="1825842" h="1402496">
                <a:moveTo>
                  <a:pt x="0" y="0"/>
                </a:moveTo>
                <a:lnTo>
                  <a:pt x="1825841" y="0"/>
                </a:lnTo>
                <a:lnTo>
                  <a:pt x="1825841" y="1402495"/>
                </a:lnTo>
                <a:lnTo>
                  <a:pt x="0" y="1402495"/>
                </a:lnTo>
                <a:lnTo>
                  <a:pt x="0" y="0"/>
                </a:lnTo>
                <a:close/>
              </a:path>
            </a:pathLst>
          </a:custGeom>
          <a:blipFill>
            <a:blip r:embed="rId12"/>
            <a:stretch>
              <a:fillRect/>
            </a:stretch>
          </a:blipFill>
        </p:spPr>
        <p:txBody>
          <a:bodyPr/>
          <a:lstStyle/>
          <a:p>
            <a:endParaRPr lang="en-US"/>
          </a:p>
        </p:txBody>
      </p:sp>
      <p:sp>
        <p:nvSpPr>
          <p:cNvPr id="8" name="TextBox 8"/>
          <p:cNvSpPr txBox="1"/>
          <p:nvPr/>
        </p:nvSpPr>
        <p:spPr>
          <a:xfrm>
            <a:off x="1757398" y="4087495"/>
            <a:ext cx="6648975" cy="2083435"/>
          </a:xfrm>
          <a:prstGeom prst="rect">
            <a:avLst/>
          </a:prstGeom>
        </p:spPr>
        <p:txBody>
          <a:bodyPr lIns="0" tIns="0" rIns="0" bIns="0" rtlCol="0" anchor="t">
            <a:spAutoFit/>
          </a:bodyPr>
          <a:lstStyle/>
          <a:p>
            <a:pPr algn="l">
              <a:lnSpc>
                <a:spcPts val="4160"/>
              </a:lnSpc>
            </a:pPr>
            <a:r>
              <a:rPr lang="en-US" sz="3200" b="1" spc="32">
                <a:solidFill>
                  <a:srgbClr val="000000"/>
                </a:solidFill>
                <a:latin typeface="Nunito Medium"/>
                <a:ea typeface="Nunito Medium"/>
                <a:cs typeface="Nunito Medium"/>
                <a:sym typeface="Nunito Medium"/>
              </a:rPr>
              <a:t>Understanding and preparing for the roles and responsibilities of mentorship in an apprenticeship program.</a:t>
            </a:r>
          </a:p>
        </p:txBody>
      </p:sp>
      <p:sp>
        <p:nvSpPr>
          <p:cNvPr id="9" name="TextBox 9"/>
          <p:cNvSpPr txBox="1"/>
          <p:nvPr/>
        </p:nvSpPr>
        <p:spPr>
          <a:xfrm>
            <a:off x="2186738" y="6561236"/>
            <a:ext cx="6573142" cy="396294"/>
          </a:xfrm>
          <a:prstGeom prst="rect">
            <a:avLst/>
          </a:prstGeom>
        </p:spPr>
        <p:txBody>
          <a:bodyPr lIns="0" tIns="0" rIns="0" bIns="0" rtlCol="0" anchor="t">
            <a:spAutoFit/>
          </a:bodyPr>
          <a:lstStyle/>
          <a:p>
            <a:pPr algn="l">
              <a:lnSpc>
                <a:spcPts val="3359"/>
              </a:lnSpc>
              <a:spcBef>
                <a:spcPct val="0"/>
              </a:spcBef>
            </a:pPr>
            <a:r>
              <a:rPr lang="en-US" sz="2399">
                <a:solidFill>
                  <a:srgbClr val="000000"/>
                </a:solidFill>
                <a:latin typeface="Nunito"/>
                <a:ea typeface="Nunito"/>
                <a:cs typeface="Nunito"/>
                <a:sym typeface="Nunito"/>
              </a:rPr>
              <a:t>Adapt this training to fit your needs.</a:t>
            </a:r>
          </a:p>
        </p:txBody>
      </p:sp>
      <p:sp>
        <p:nvSpPr>
          <p:cNvPr id="10" name="TextBox 10"/>
          <p:cNvSpPr txBox="1"/>
          <p:nvPr/>
        </p:nvSpPr>
        <p:spPr>
          <a:xfrm>
            <a:off x="2651227" y="1271473"/>
            <a:ext cx="13383298" cy="1374828"/>
          </a:xfrm>
          <a:prstGeom prst="rect">
            <a:avLst/>
          </a:prstGeom>
        </p:spPr>
        <p:txBody>
          <a:bodyPr lIns="0" tIns="0" rIns="0" bIns="0" rtlCol="0" anchor="t">
            <a:spAutoFit/>
          </a:bodyPr>
          <a:lstStyle/>
          <a:p>
            <a:pPr algn="l">
              <a:lnSpc>
                <a:spcPts val="9349"/>
              </a:lnSpc>
            </a:pPr>
            <a:r>
              <a:rPr lang="en-US" sz="8499" b="1" spc="169">
                <a:solidFill>
                  <a:srgbClr val="10AC4E"/>
                </a:solidFill>
                <a:latin typeface="ITC Avant Garde Gothic Bold"/>
                <a:ea typeface="ITC Avant Garde Gothic Bold"/>
                <a:cs typeface="ITC Avant Garde Gothic Bold"/>
                <a:sym typeface="ITC Avant Garde Gothic Bold"/>
              </a:rPr>
              <a:t>MENTORSHIP TRAINING</a:t>
            </a:r>
          </a:p>
        </p:txBody>
      </p:sp>
      <p:sp>
        <p:nvSpPr>
          <p:cNvPr id="11" name="Freeform 11"/>
          <p:cNvSpPr/>
          <p:nvPr/>
        </p:nvSpPr>
        <p:spPr>
          <a:xfrm>
            <a:off x="1757398" y="6595864"/>
            <a:ext cx="338117" cy="338117"/>
          </a:xfrm>
          <a:custGeom>
            <a:avLst/>
            <a:gdLst/>
            <a:ahLst/>
            <a:cxnLst/>
            <a:rect l="l" t="t" r="r" b="b"/>
            <a:pathLst>
              <a:path w="338117" h="338117">
                <a:moveTo>
                  <a:pt x="0" y="0"/>
                </a:moveTo>
                <a:lnTo>
                  <a:pt x="338117" y="0"/>
                </a:lnTo>
                <a:lnTo>
                  <a:pt x="338117" y="338117"/>
                </a:lnTo>
                <a:lnTo>
                  <a:pt x="0" y="33811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2" name="Rectangle 11">
            <a:extLst>
              <a:ext uri="{FF2B5EF4-FFF2-40B4-BE49-F238E27FC236}">
                <a16:creationId xmlns:a16="http://schemas.microsoft.com/office/drawing/2014/main" id="{7DE6CF25-4653-45C9-E52B-0062EFAD4333}"/>
              </a:ext>
            </a:extLst>
          </p:cNvPr>
          <p:cNvSpPr/>
          <p:nvPr/>
        </p:nvSpPr>
        <p:spPr>
          <a:xfrm>
            <a:off x="1600201" y="6502305"/>
            <a:ext cx="5638799" cy="58160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a:extLst>
              <a:ext uri="{FF2B5EF4-FFF2-40B4-BE49-F238E27FC236}">
                <a16:creationId xmlns:a16="http://schemas.microsoft.com/office/drawing/2014/main" id="{810F1BFE-9B7D-7694-563B-962CBF97C9DF}"/>
              </a:ext>
            </a:extLst>
          </p:cNvPr>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FE0B3"/>
        </a:solidFill>
        <a:effectLst/>
      </p:bgPr>
    </p:bg>
    <p:spTree>
      <p:nvGrpSpPr>
        <p:cNvPr id="1" name="">
          <a:extLst>
            <a:ext uri="{FF2B5EF4-FFF2-40B4-BE49-F238E27FC236}">
              <a16:creationId xmlns:a16="http://schemas.microsoft.com/office/drawing/2014/main" id="{C864B3CA-79B0-467F-A3A7-D40DF3537CD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E92F17D-15A7-3F0C-19BB-BD5EEC1268A5}"/>
              </a:ext>
            </a:extLst>
          </p:cNvPr>
          <p:cNvSpPr/>
          <p:nvPr/>
        </p:nvSpPr>
        <p:spPr>
          <a:xfrm>
            <a:off x="-696686" y="-509185"/>
            <a:ext cx="3347913" cy="3347913"/>
          </a:xfrm>
          <a:custGeom>
            <a:avLst/>
            <a:gdLst/>
            <a:ahLst/>
            <a:cxnLst/>
            <a:rect l="l" t="t" r="r" b="b"/>
            <a:pathLst>
              <a:path w="3347913" h="3347913">
                <a:moveTo>
                  <a:pt x="0" y="0"/>
                </a:moveTo>
                <a:lnTo>
                  <a:pt x="3347913" y="0"/>
                </a:lnTo>
                <a:lnTo>
                  <a:pt x="3347913" y="3347913"/>
                </a:lnTo>
                <a:lnTo>
                  <a:pt x="0" y="33479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ABBAA5E6-12E2-A67D-2E85-88B03B821965}"/>
              </a:ext>
            </a:extLst>
          </p:cNvPr>
          <p:cNvSpPr/>
          <p:nvPr/>
        </p:nvSpPr>
        <p:spPr>
          <a:xfrm flipV="1">
            <a:off x="-944260" y="-280616"/>
            <a:ext cx="5403316" cy="1445387"/>
          </a:xfrm>
          <a:custGeom>
            <a:avLst/>
            <a:gdLst/>
            <a:ahLst/>
            <a:cxnLst/>
            <a:rect l="l" t="t" r="r" b="b"/>
            <a:pathLst>
              <a:path w="5403316" h="1445387">
                <a:moveTo>
                  <a:pt x="0" y="1445387"/>
                </a:moveTo>
                <a:lnTo>
                  <a:pt x="5403316" y="1445387"/>
                </a:lnTo>
                <a:lnTo>
                  <a:pt x="5403316" y="0"/>
                </a:lnTo>
                <a:lnTo>
                  <a:pt x="0" y="0"/>
                </a:lnTo>
                <a:lnTo>
                  <a:pt x="0" y="1445387"/>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FD5C4C33-EF04-5C65-FB9F-E94CB4107667}"/>
              </a:ext>
            </a:extLst>
          </p:cNvPr>
          <p:cNvSpPr/>
          <p:nvPr/>
        </p:nvSpPr>
        <p:spPr>
          <a:xfrm rot="-10800000">
            <a:off x="15585344" y="8104060"/>
            <a:ext cx="3347913" cy="3347913"/>
          </a:xfrm>
          <a:custGeom>
            <a:avLst/>
            <a:gdLst/>
            <a:ahLst/>
            <a:cxnLst/>
            <a:rect l="l" t="t" r="r" b="b"/>
            <a:pathLst>
              <a:path w="3347913" h="3347913">
                <a:moveTo>
                  <a:pt x="0" y="0"/>
                </a:moveTo>
                <a:lnTo>
                  <a:pt x="3347912" y="0"/>
                </a:lnTo>
                <a:lnTo>
                  <a:pt x="3347912" y="3347913"/>
                </a:lnTo>
                <a:lnTo>
                  <a:pt x="0" y="33479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515079EF-9E76-A890-4A29-BA2E06DD86FF}"/>
              </a:ext>
            </a:extLst>
          </p:cNvPr>
          <p:cNvSpPr/>
          <p:nvPr/>
        </p:nvSpPr>
        <p:spPr>
          <a:xfrm>
            <a:off x="14028202" y="9258300"/>
            <a:ext cx="5403316" cy="1445387"/>
          </a:xfrm>
          <a:custGeom>
            <a:avLst/>
            <a:gdLst/>
            <a:ahLst/>
            <a:cxnLst/>
            <a:rect l="l" t="t" r="r" b="b"/>
            <a:pathLst>
              <a:path w="5403316" h="1445387">
                <a:moveTo>
                  <a:pt x="0" y="0"/>
                </a:moveTo>
                <a:lnTo>
                  <a:pt x="5403316" y="0"/>
                </a:lnTo>
                <a:lnTo>
                  <a:pt x="5403316" y="1445387"/>
                </a:lnTo>
                <a:lnTo>
                  <a:pt x="0" y="144538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FBBC0D40-1682-BA29-996C-4F3FE9D51246}"/>
              </a:ext>
            </a:extLst>
          </p:cNvPr>
          <p:cNvSpPr/>
          <p:nvPr/>
        </p:nvSpPr>
        <p:spPr>
          <a:xfrm>
            <a:off x="443963" y="3617670"/>
            <a:ext cx="5120806" cy="4909573"/>
          </a:xfrm>
          <a:custGeom>
            <a:avLst/>
            <a:gdLst/>
            <a:ahLst/>
            <a:cxnLst/>
            <a:rect l="l" t="t" r="r" b="b"/>
            <a:pathLst>
              <a:path w="5120806" h="4909573">
                <a:moveTo>
                  <a:pt x="0" y="0"/>
                </a:moveTo>
                <a:lnTo>
                  <a:pt x="5120806" y="0"/>
                </a:lnTo>
                <a:lnTo>
                  <a:pt x="5120806" y="4909573"/>
                </a:lnTo>
                <a:lnTo>
                  <a:pt x="0" y="490957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7" name="TextBox 7">
            <a:extLst>
              <a:ext uri="{FF2B5EF4-FFF2-40B4-BE49-F238E27FC236}">
                <a16:creationId xmlns:a16="http://schemas.microsoft.com/office/drawing/2014/main" id="{F5349D4D-756F-38EB-71AB-4BEB7DB73012}"/>
              </a:ext>
            </a:extLst>
          </p:cNvPr>
          <p:cNvSpPr txBox="1"/>
          <p:nvPr/>
        </p:nvSpPr>
        <p:spPr>
          <a:xfrm>
            <a:off x="5774319" y="776401"/>
            <a:ext cx="11442272" cy="948978"/>
          </a:xfrm>
          <a:prstGeom prst="rect">
            <a:avLst/>
          </a:prstGeom>
        </p:spPr>
        <p:txBody>
          <a:bodyPr lIns="0" tIns="0" rIns="0" bIns="0" rtlCol="0" anchor="t">
            <a:spAutoFit/>
          </a:bodyPr>
          <a:lstStyle/>
          <a:p>
            <a:pPr marL="0" lvl="0" indent="0" algn="l">
              <a:lnSpc>
                <a:spcPts val="7440"/>
              </a:lnSpc>
            </a:pPr>
            <a:r>
              <a:rPr lang="en-US" sz="6200" b="1" spc="124">
                <a:solidFill>
                  <a:srgbClr val="005DAA"/>
                </a:solidFill>
                <a:latin typeface="ITC Avant Garde Gothic Bold"/>
                <a:ea typeface="ITC Avant Garde Gothic Bold"/>
                <a:cs typeface="ITC Avant Garde Gothic Bold"/>
                <a:sym typeface="ITC Avant Garde Gothic Bold"/>
              </a:rPr>
              <a:t>Teacher &amp; Resource</a:t>
            </a:r>
          </a:p>
        </p:txBody>
      </p:sp>
      <p:sp>
        <p:nvSpPr>
          <p:cNvPr id="8" name="TextBox 8">
            <a:extLst>
              <a:ext uri="{FF2B5EF4-FFF2-40B4-BE49-F238E27FC236}">
                <a16:creationId xmlns:a16="http://schemas.microsoft.com/office/drawing/2014/main" id="{3B22DC99-0B2E-B10B-219B-BFDF39C9579A}"/>
              </a:ext>
            </a:extLst>
          </p:cNvPr>
          <p:cNvSpPr txBox="1"/>
          <p:nvPr/>
        </p:nvSpPr>
        <p:spPr>
          <a:xfrm>
            <a:off x="2111597" y="3997802"/>
            <a:ext cx="1785537" cy="654790"/>
          </a:xfrm>
          <a:prstGeom prst="rect">
            <a:avLst/>
          </a:prstGeom>
        </p:spPr>
        <p:txBody>
          <a:bodyPr lIns="0" tIns="0" rIns="0" bIns="0" rtlCol="0" anchor="t">
            <a:spAutoFit/>
          </a:bodyPr>
          <a:lstStyle/>
          <a:p>
            <a:pPr algn="ctr">
              <a:lnSpc>
                <a:spcPts val="4850"/>
              </a:lnSpc>
            </a:pPr>
            <a:r>
              <a:rPr lang="en-US" sz="3233" b="1" spc="32">
                <a:solidFill>
                  <a:srgbClr val="000000"/>
                </a:solidFill>
                <a:latin typeface="ITC Avant Garde Gothic Bold"/>
                <a:ea typeface="ITC Avant Garde Gothic Bold"/>
                <a:cs typeface="ITC Avant Garde Gothic Bold"/>
                <a:sym typeface="ITC Avant Garde Gothic Bold"/>
              </a:rPr>
              <a:t>COACH</a:t>
            </a:r>
          </a:p>
        </p:txBody>
      </p:sp>
      <p:sp>
        <p:nvSpPr>
          <p:cNvPr id="9" name="TextBox 9">
            <a:extLst>
              <a:ext uri="{FF2B5EF4-FFF2-40B4-BE49-F238E27FC236}">
                <a16:creationId xmlns:a16="http://schemas.microsoft.com/office/drawing/2014/main" id="{DAF61DFE-704A-28F6-8035-24061C9E8D21}"/>
              </a:ext>
            </a:extLst>
          </p:cNvPr>
          <p:cNvSpPr txBox="1"/>
          <p:nvPr/>
        </p:nvSpPr>
        <p:spPr>
          <a:xfrm>
            <a:off x="555476" y="6097097"/>
            <a:ext cx="1835586" cy="654790"/>
          </a:xfrm>
          <a:prstGeom prst="rect">
            <a:avLst/>
          </a:prstGeom>
        </p:spPr>
        <p:txBody>
          <a:bodyPr lIns="0" tIns="0" rIns="0" bIns="0" rtlCol="0" anchor="t">
            <a:spAutoFit/>
          </a:bodyPr>
          <a:lstStyle/>
          <a:p>
            <a:pPr algn="l">
              <a:lnSpc>
                <a:spcPts val="4850"/>
              </a:lnSpc>
            </a:pPr>
            <a:r>
              <a:rPr lang="en-US" sz="3233" b="1" spc="32">
                <a:solidFill>
                  <a:srgbClr val="000000"/>
                </a:solidFill>
                <a:latin typeface="ITC Avant Garde Gothic Bold"/>
                <a:ea typeface="ITC Avant Garde Gothic Bold"/>
                <a:cs typeface="ITC Avant Garde Gothic Bold"/>
                <a:sym typeface="ITC Avant Garde Gothic Bold"/>
              </a:rPr>
              <a:t>LEADER</a:t>
            </a:r>
          </a:p>
        </p:txBody>
      </p:sp>
      <p:sp>
        <p:nvSpPr>
          <p:cNvPr id="10" name="TextBox 10">
            <a:extLst>
              <a:ext uri="{FF2B5EF4-FFF2-40B4-BE49-F238E27FC236}">
                <a16:creationId xmlns:a16="http://schemas.microsoft.com/office/drawing/2014/main" id="{FC825670-7E8B-89C2-8C2C-E63AE5F40975}"/>
              </a:ext>
            </a:extLst>
          </p:cNvPr>
          <p:cNvSpPr txBox="1"/>
          <p:nvPr/>
        </p:nvSpPr>
        <p:spPr>
          <a:xfrm>
            <a:off x="2292031" y="4547817"/>
            <a:ext cx="1424671" cy="421622"/>
          </a:xfrm>
          <a:prstGeom prst="rect">
            <a:avLst/>
          </a:prstGeom>
        </p:spPr>
        <p:txBody>
          <a:bodyPr lIns="0" tIns="0" rIns="0" bIns="0" rtlCol="0" anchor="t">
            <a:spAutoFit/>
          </a:bodyPr>
          <a:lstStyle/>
          <a:p>
            <a:pPr algn="ctr">
              <a:lnSpc>
                <a:spcPts val="3118"/>
              </a:lnSpc>
            </a:pPr>
            <a:r>
              <a:rPr lang="en-US" sz="2078" b="1" spc="20">
                <a:solidFill>
                  <a:srgbClr val="000000"/>
                </a:solidFill>
                <a:latin typeface="ITC Avant Garde Gothic Bold"/>
                <a:ea typeface="ITC Avant Garde Gothic Bold"/>
                <a:cs typeface="ITC Avant Garde Gothic Bold"/>
                <a:sym typeface="ITC Avant Garde Gothic Bold"/>
              </a:rPr>
              <a:t>Advisor</a:t>
            </a:r>
          </a:p>
        </p:txBody>
      </p:sp>
      <p:sp>
        <p:nvSpPr>
          <p:cNvPr id="11" name="TextBox 11">
            <a:extLst>
              <a:ext uri="{FF2B5EF4-FFF2-40B4-BE49-F238E27FC236}">
                <a16:creationId xmlns:a16="http://schemas.microsoft.com/office/drawing/2014/main" id="{504DE252-2F5B-EF9E-BB90-052A0ED15E15}"/>
              </a:ext>
            </a:extLst>
          </p:cNvPr>
          <p:cNvSpPr txBox="1"/>
          <p:nvPr/>
        </p:nvSpPr>
        <p:spPr>
          <a:xfrm>
            <a:off x="555476" y="6665842"/>
            <a:ext cx="1835586" cy="421622"/>
          </a:xfrm>
          <a:prstGeom prst="rect">
            <a:avLst/>
          </a:prstGeom>
        </p:spPr>
        <p:txBody>
          <a:bodyPr lIns="0" tIns="0" rIns="0" bIns="0" rtlCol="0" anchor="t">
            <a:spAutoFit/>
          </a:bodyPr>
          <a:lstStyle/>
          <a:p>
            <a:pPr algn="l">
              <a:lnSpc>
                <a:spcPts val="3118"/>
              </a:lnSpc>
            </a:pPr>
            <a:r>
              <a:rPr lang="en-US" sz="2078" b="1" spc="20">
                <a:solidFill>
                  <a:srgbClr val="000000"/>
                </a:solidFill>
                <a:latin typeface="ITC Avant Garde Gothic Bold"/>
                <a:ea typeface="ITC Avant Garde Gothic Bold"/>
                <a:cs typeface="ITC Avant Garde Gothic Bold"/>
                <a:sym typeface="ITC Avant Garde Gothic Bold"/>
              </a:rPr>
              <a:t>Role Model</a:t>
            </a:r>
          </a:p>
        </p:txBody>
      </p:sp>
      <p:sp>
        <p:nvSpPr>
          <p:cNvPr id="12" name="TextBox 12">
            <a:extLst>
              <a:ext uri="{FF2B5EF4-FFF2-40B4-BE49-F238E27FC236}">
                <a16:creationId xmlns:a16="http://schemas.microsoft.com/office/drawing/2014/main" id="{FF76F105-A6E7-3072-4525-F1A5A94A01E0}"/>
              </a:ext>
            </a:extLst>
          </p:cNvPr>
          <p:cNvSpPr txBox="1"/>
          <p:nvPr/>
        </p:nvSpPr>
        <p:spPr>
          <a:xfrm>
            <a:off x="6189367" y="3855936"/>
            <a:ext cx="11123380" cy="3427861"/>
          </a:xfrm>
          <a:prstGeom prst="rect">
            <a:avLst/>
          </a:prstGeom>
        </p:spPr>
        <p:txBody>
          <a:bodyPr wrap="square" lIns="0" tIns="0" rIns="0" bIns="0" rtlCol="0" anchor="t">
            <a:spAutoFit/>
          </a:bodyPr>
          <a:lstStyle/>
          <a:p>
            <a:pPr marL="777240" lvl="1" indent="-388620" algn="l">
              <a:lnSpc>
                <a:spcPts val="5400"/>
              </a:lnSpc>
              <a:buFont typeface="Arial"/>
              <a:buChar char="•"/>
            </a:pPr>
            <a:r>
              <a:rPr lang="en-US" sz="4000" spc="36">
                <a:solidFill>
                  <a:srgbClr val="000000"/>
                </a:solidFill>
                <a:latin typeface="Nunito Medium"/>
                <a:ea typeface="Nunito Medium"/>
                <a:cs typeface="Nunito Medium"/>
                <a:sym typeface="Nunito Medium"/>
              </a:rPr>
              <a:t>Demonstrate and explain skills + tasks</a:t>
            </a:r>
          </a:p>
          <a:p>
            <a:pPr marL="777240" lvl="1" indent="-388620" algn="l">
              <a:lnSpc>
                <a:spcPts val="5400"/>
              </a:lnSpc>
              <a:buFont typeface="Arial"/>
              <a:buChar char="•"/>
            </a:pPr>
            <a:r>
              <a:rPr lang="en-US" sz="4000" spc="36">
                <a:solidFill>
                  <a:srgbClr val="000000"/>
                </a:solidFill>
                <a:latin typeface="Nunito Medium"/>
                <a:ea typeface="Nunito Medium"/>
                <a:cs typeface="Nunito Medium"/>
                <a:sym typeface="Nunito Medium"/>
              </a:rPr>
              <a:t>Observe and evaluate apprentice’s work</a:t>
            </a:r>
          </a:p>
          <a:p>
            <a:pPr marL="777240" lvl="1" indent="-388620" algn="l">
              <a:lnSpc>
                <a:spcPts val="5400"/>
              </a:lnSpc>
              <a:buFont typeface="Arial"/>
              <a:buChar char="•"/>
            </a:pPr>
            <a:r>
              <a:rPr lang="en-US" sz="4000" spc="36">
                <a:solidFill>
                  <a:srgbClr val="000000"/>
                </a:solidFill>
                <a:latin typeface="Nunito Medium"/>
                <a:ea typeface="Nunito Medium"/>
                <a:cs typeface="Nunito Medium"/>
                <a:sym typeface="Nunito Medium"/>
              </a:rPr>
              <a:t>Provide feedback </a:t>
            </a:r>
          </a:p>
          <a:p>
            <a:pPr marL="777240" lvl="1" indent="-388620" algn="l">
              <a:lnSpc>
                <a:spcPts val="5400"/>
              </a:lnSpc>
              <a:buFont typeface="Arial"/>
              <a:buChar char="•"/>
            </a:pPr>
            <a:r>
              <a:rPr lang="en-US" sz="4000" spc="36">
                <a:solidFill>
                  <a:srgbClr val="000000"/>
                </a:solidFill>
                <a:latin typeface="Nunito Medium"/>
                <a:ea typeface="Nunito Medium"/>
                <a:cs typeface="Nunito Medium"/>
                <a:sym typeface="Nunito Medium"/>
              </a:rPr>
              <a:t>Identify learning moments</a:t>
            </a:r>
          </a:p>
          <a:p>
            <a:pPr marL="777240" lvl="1" indent="-388620" algn="l">
              <a:lnSpc>
                <a:spcPts val="5400"/>
              </a:lnSpc>
              <a:buFont typeface="Arial"/>
              <a:buChar char="•"/>
            </a:pPr>
            <a:r>
              <a:rPr lang="en-US" sz="4000" spc="36">
                <a:solidFill>
                  <a:srgbClr val="000000"/>
                </a:solidFill>
                <a:latin typeface="Nunito Medium"/>
                <a:ea typeface="Nunito Medium"/>
                <a:cs typeface="Nunito Medium"/>
                <a:sym typeface="Nunito Medium"/>
              </a:rPr>
              <a:t>Align OJT experiences with RI</a:t>
            </a:r>
          </a:p>
        </p:txBody>
      </p:sp>
      <p:sp>
        <p:nvSpPr>
          <p:cNvPr id="13" name="TextBox 13">
            <a:extLst>
              <a:ext uri="{FF2B5EF4-FFF2-40B4-BE49-F238E27FC236}">
                <a16:creationId xmlns:a16="http://schemas.microsoft.com/office/drawing/2014/main" id="{78E03643-B552-6CEF-13E6-99D0E4F17150}"/>
              </a:ext>
            </a:extLst>
          </p:cNvPr>
          <p:cNvSpPr txBox="1"/>
          <p:nvPr/>
        </p:nvSpPr>
        <p:spPr>
          <a:xfrm>
            <a:off x="5774319" y="2021861"/>
            <a:ext cx="11675481" cy="1583126"/>
          </a:xfrm>
          <a:prstGeom prst="rect">
            <a:avLst/>
          </a:prstGeom>
        </p:spPr>
        <p:txBody>
          <a:bodyPr wrap="square" lIns="0" tIns="0" rIns="0" bIns="0" rtlCol="0" anchor="t">
            <a:spAutoFit/>
          </a:bodyPr>
          <a:lstStyle/>
          <a:p>
            <a:pPr algn="l">
              <a:lnSpc>
                <a:spcPts val="6300"/>
              </a:lnSpc>
            </a:pPr>
            <a:r>
              <a:rPr lang="en-US" sz="4400" b="1" spc="42">
                <a:solidFill>
                  <a:srgbClr val="000000"/>
                </a:solidFill>
                <a:latin typeface="Nunito Bold"/>
                <a:ea typeface="Nunito Bold"/>
                <a:cs typeface="Nunito Bold"/>
                <a:sym typeface="Nunito Bold"/>
              </a:rPr>
              <a:t>Centered around developing technical &amp; soft skills needed to progress in the field.</a:t>
            </a:r>
            <a:endParaRPr lang="en-US"/>
          </a:p>
        </p:txBody>
      </p:sp>
      <p:sp>
        <p:nvSpPr>
          <p:cNvPr id="14" name="TextBox 14">
            <a:extLst>
              <a:ext uri="{FF2B5EF4-FFF2-40B4-BE49-F238E27FC236}">
                <a16:creationId xmlns:a16="http://schemas.microsoft.com/office/drawing/2014/main" id="{3181C052-BA5B-435D-FD66-3AC069E7FFF1}"/>
              </a:ext>
            </a:extLst>
          </p:cNvPr>
          <p:cNvSpPr txBox="1"/>
          <p:nvPr/>
        </p:nvSpPr>
        <p:spPr>
          <a:xfrm>
            <a:off x="3086540" y="7045411"/>
            <a:ext cx="1942660" cy="654790"/>
          </a:xfrm>
          <a:prstGeom prst="rect">
            <a:avLst/>
          </a:prstGeom>
        </p:spPr>
        <p:txBody>
          <a:bodyPr lIns="0" tIns="0" rIns="0" bIns="0" rtlCol="0" anchor="t">
            <a:spAutoFit/>
          </a:bodyPr>
          <a:lstStyle/>
          <a:p>
            <a:pPr algn="l">
              <a:lnSpc>
                <a:spcPts val="4850"/>
              </a:lnSpc>
            </a:pPr>
            <a:r>
              <a:rPr lang="en-US" sz="3233" b="1" spc="32">
                <a:solidFill>
                  <a:srgbClr val="000000"/>
                </a:solidFill>
                <a:latin typeface="ITC Avant Garde Gothic Bold"/>
                <a:ea typeface="ITC Avant Garde Gothic Bold"/>
                <a:cs typeface="ITC Avant Garde Gothic Bold"/>
                <a:sym typeface="ITC Avant Garde Gothic Bold"/>
              </a:rPr>
              <a:t>TEACHER</a:t>
            </a:r>
          </a:p>
        </p:txBody>
      </p:sp>
      <p:sp>
        <p:nvSpPr>
          <p:cNvPr id="15" name="TextBox 15">
            <a:extLst>
              <a:ext uri="{FF2B5EF4-FFF2-40B4-BE49-F238E27FC236}">
                <a16:creationId xmlns:a16="http://schemas.microsoft.com/office/drawing/2014/main" id="{957ECEAA-1748-2456-468E-E9A9060D6198}"/>
              </a:ext>
            </a:extLst>
          </p:cNvPr>
          <p:cNvSpPr txBox="1"/>
          <p:nvPr/>
        </p:nvSpPr>
        <p:spPr>
          <a:xfrm>
            <a:off x="3086540" y="7595427"/>
            <a:ext cx="1942660" cy="367473"/>
          </a:xfrm>
          <a:prstGeom prst="rect">
            <a:avLst/>
          </a:prstGeom>
        </p:spPr>
        <p:txBody>
          <a:bodyPr lIns="0" tIns="0" rIns="0" bIns="0" rtlCol="0" anchor="t">
            <a:spAutoFit/>
          </a:bodyPr>
          <a:lstStyle/>
          <a:p>
            <a:pPr algn="ctr">
              <a:lnSpc>
                <a:spcPts val="3118"/>
              </a:lnSpc>
            </a:pPr>
            <a:r>
              <a:rPr lang="en-US" sz="2078" b="1" spc="20">
                <a:solidFill>
                  <a:srgbClr val="000000"/>
                </a:solidFill>
                <a:latin typeface="ITC Avant Garde Gothic Bold"/>
                <a:ea typeface="ITC Avant Garde Gothic Bold"/>
                <a:cs typeface="ITC Avant Garde Gothic Bold"/>
                <a:sym typeface="ITC Avant Garde Gothic Bold"/>
              </a:rPr>
              <a:t>Resource</a:t>
            </a:r>
          </a:p>
        </p:txBody>
      </p:sp>
      <p:sp>
        <p:nvSpPr>
          <p:cNvPr id="16" name="AutoShape 16">
            <a:extLst>
              <a:ext uri="{FF2B5EF4-FFF2-40B4-BE49-F238E27FC236}">
                <a16:creationId xmlns:a16="http://schemas.microsoft.com/office/drawing/2014/main" id="{1C4EE78B-45FC-0EA9-8BD6-4A8C9D09FEF7}"/>
              </a:ext>
            </a:extLst>
          </p:cNvPr>
          <p:cNvSpPr/>
          <p:nvPr/>
        </p:nvSpPr>
        <p:spPr>
          <a:xfrm flipV="1">
            <a:off x="5774319" y="1994471"/>
            <a:ext cx="11538428" cy="0"/>
          </a:xfrm>
          <a:prstGeom prst="line">
            <a:avLst/>
          </a:prstGeom>
          <a:ln w="85725" cap="flat">
            <a:solidFill>
              <a:srgbClr val="F5A70D"/>
            </a:solidFill>
            <a:prstDash val="solid"/>
            <a:headEnd type="none" w="sm" len="sm"/>
            <a:tailEnd type="none" w="sm" len="sm"/>
          </a:ln>
        </p:spPr>
        <p:txBody>
          <a:bodyPr/>
          <a:lstStyle/>
          <a:p>
            <a:endParaRPr lang="en-US"/>
          </a:p>
        </p:txBody>
      </p:sp>
      <p:sp>
        <p:nvSpPr>
          <p:cNvPr id="17" name="Slide Number Placeholder 16">
            <a:extLst>
              <a:ext uri="{FF2B5EF4-FFF2-40B4-BE49-F238E27FC236}">
                <a16:creationId xmlns:a16="http://schemas.microsoft.com/office/drawing/2014/main" id="{F14002E8-E54A-B9C8-134F-26CFBC31E674}"/>
              </a:ext>
            </a:extLst>
          </p:cNvPr>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2098750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FE0B3"/>
        </a:solidFill>
        <a:effectLst/>
      </p:bgPr>
    </p:bg>
    <p:spTree>
      <p:nvGrpSpPr>
        <p:cNvPr id="1" name=""/>
        <p:cNvGrpSpPr/>
        <p:nvPr/>
      </p:nvGrpSpPr>
      <p:grpSpPr>
        <a:xfrm>
          <a:off x="0" y="0"/>
          <a:ext cx="0" cy="0"/>
          <a:chOff x="0" y="0"/>
          <a:chExt cx="0" cy="0"/>
        </a:xfrm>
      </p:grpSpPr>
      <p:sp>
        <p:nvSpPr>
          <p:cNvPr id="2" name="Freeform 2"/>
          <p:cNvSpPr/>
          <p:nvPr/>
        </p:nvSpPr>
        <p:spPr>
          <a:xfrm>
            <a:off x="-696686" y="-509185"/>
            <a:ext cx="3347913" cy="3347913"/>
          </a:xfrm>
          <a:custGeom>
            <a:avLst/>
            <a:gdLst/>
            <a:ahLst/>
            <a:cxnLst/>
            <a:rect l="l" t="t" r="r" b="b"/>
            <a:pathLst>
              <a:path w="3347913" h="3347913">
                <a:moveTo>
                  <a:pt x="0" y="0"/>
                </a:moveTo>
                <a:lnTo>
                  <a:pt x="3347913" y="0"/>
                </a:lnTo>
                <a:lnTo>
                  <a:pt x="3347913" y="3347913"/>
                </a:lnTo>
                <a:lnTo>
                  <a:pt x="0" y="33479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flipV="1">
            <a:off x="-944260" y="-280616"/>
            <a:ext cx="5403316" cy="1445387"/>
          </a:xfrm>
          <a:custGeom>
            <a:avLst/>
            <a:gdLst/>
            <a:ahLst/>
            <a:cxnLst/>
            <a:rect l="l" t="t" r="r" b="b"/>
            <a:pathLst>
              <a:path w="5403316" h="1445387">
                <a:moveTo>
                  <a:pt x="0" y="1445387"/>
                </a:moveTo>
                <a:lnTo>
                  <a:pt x="5403316" y="1445387"/>
                </a:lnTo>
                <a:lnTo>
                  <a:pt x="5403316" y="0"/>
                </a:lnTo>
                <a:lnTo>
                  <a:pt x="0" y="0"/>
                </a:lnTo>
                <a:lnTo>
                  <a:pt x="0" y="1445387"/>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rot="-10800000">
            <a:off x="15585344" y="8104060"/>
            <a:ext cx="3347913" cy="3347913"/>
          </a:xfrm>
          <a:custGeom>
            <a:avLst/>
            <a:gdLst/>
            <a:ahLst/>
            <a:cxnLst/>
            <a:rect l="l" t="t" r="r" b="b"/>
            <a:pathLst>
              <a:path w="3347913" h="3347913">
                <a:moveTo>
                  <a:pt x="0" y="0"/>
                </a:moveTo>
                <a:lnTo>
                  <a:pt x="3347912" y="0"/>
                </a:lnTo>
                <a:lnTo>
                  <a:pt x="3347912" y="3347913"/>
                </a:lnTo>
                <a:lnTo>
                  <a:pt x="0" y="33479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a:off x="14028202" y="9258300"/>
            <a:ext cx="5403316" cy="1445387"/>
          </a:xfrm>
          <a:custGeom>
            <a:avLst/>
            <a:gdLst/>
            <a:ahLst/>
            <a:cxnLst/>
            <a:rect l="l" t="t" r="r" b="b"/>
            <a:pathLst>
              <a:path w="5403316" h="1445387">
                <a:moveTo>
                  <a:pt x="0" y="0"/>
                </a:moveTo>
                <a:lnTo>
                  <a:pt x="5403316" y="0"/>
                </a:lnTo>
                <a:lnTo>
                  <a:pt x="5403316" y="1445387"/>
                </a:lnTo>
                <a:lnTo>
                  <a:pt x="0" y="144538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 name="Freeform 6"/>
          <p:cNvSpPr/>
          <p:nvPr/>
        </p:nvSpPr>
        <p:spPr>
          <a:xfrm>
            <a:off x="443963" y="3617670"/>
            <a:ext cx="5120806" cy="4909573"/>
          </a:xfrm>
          <a:custGeom>
            <a:avLst/>
            <a:gdLst/>
            <a:ahLst/>
            <a:cxnLst/>
            <a:rect l="l" t="t" r="r" b="b"/>
            <a:pathLst>
              <a:path w="5120806" h="4909573">
                <a:moveTo>
                  <a:pt x="0" y="0"/>
                </a:moveTo>
                <a:lnTo>
                  <a:pt x="5120806" y="0"/>
                </a:lnTo>
                <a:lnTo>
                  <a:pt x="5120806" y="4909573"/>
                </a:lnTo>
                <a:lnTo>
                  <a:pt x="0" y="490957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7" name="TextBox 7"/>
          <p:cNvSpPr txBox="1"/>
          <p:nvPr/>
        </p:nvSpPr>
        <p:spPr>
          <a:xfrm>
            <a:off x="5774319" y="800100"/>
            <a:ext cx="11442272" cy="1066854"/>
          </a:xfrm>
          <a:prstGeom prst="rect">
            <a:avLst/>
          </a:prstGeom>
        </p:spPr>
        <p:txBody>
          <a:bodyPr lIns="0" tIns="0" rIns="0" bIns="0" rtlCol="0" anchor="t">
            <a:spAutoFit/>
          </a:bodyPr>
          <a:lstStyle/>
          <a:p>
            <a:pPr marL="0" lvl="0" indent="0" algn="l">
              <a:lnSpc>
                <a:spcPts val="7440"/>
              </a:lnSpc>
            </a:pPr>
            <a:r>
              <a:rPr lang="en-US" sz="6200" b="1" spc="124">
                <a:solidFill>
                  <a:srgbClr val="005DAA"/>
                </a:solidFill>
                <a:latin typeface="ITC Avant Garde Gothic Bold"/>
                <a:ea typeface="ITC Avant Garde Gothic Bold"/>
                <a:cs typeface="ITC Avant Garde Gothic Bold"/>
                <a:sym typeface="ITC Avant Garde Gothic Bold"/>
              </a:rPr>
              <a:t>Leader &amp; Role Model</a:t>
            </a:r>
          </a:p>
        </p:txBody>
      </p:sp>
      <p:sp>
        <p:nvSpPr>
          <p:cNvPr id="8" name="TextBox 8"/>
          <p:cNvSpPr txBox="1"/>
          <p:nvPr/>
        </p:nvSpPr>
        <p:spPr>
          <a:xfrm>
            <a:off x="2111597" y="3997802"/>
            <a:ext cx="1785537" cy="654790"/>
          </a:xfrm>
          <a:prstGeom prst="rect">
            <a:avLst/>
          </a:prstGeom>
        </p:spPr>
        <p:txBody>
          <a:bodyPr lIns="0" tIns="0" rIns="0" bIns="0" rtlCol="0" anchor="t">
            <a:spAutoFit/>
          </a:bodyPr>
          <a:lstStyle/>
          <a:p>
            <a:pPr algn="ctr">
              <a:lnSpc>
                <a:spcPts val="4850"/>
              </a:lnSpc>
            </a:pPr>
            <a:r>
              <a:rPr lang="en-US" sz="3233" b="1" spc="32">
                <a:solidFill>
                  <a:srgbClr val="000000"/>
                </a:solidFill>
                <a:latin typeface="ITC Avant Garde Gothic Bold"/>
                <a:ea typeface="ITC Avant Garde Gothic Bold"/>
                <a:cs typeface="ITC Avant Garde Gothic Bold"/>
                <a:sym typeface="ITC Avant Garde Gothic Bold"/>
              </a:rPr>
              <a:t>COACH</a:t>
            </a:r>
          </a:p>
        </p:txBody>
      </p:sp>
      <p:sp>
        <p:nvSpPr>
          <p:cNvPr id="9" name="TextBox 9"/>
          <p:cNvSpPr txBox="1"/>
          <p:nvPr/>
        </p:nvSpPr>
        <p:spPr>
          <a:xfrm>
            <a:off x="555476" y="6097097"/>
            <a:ext cx="1835586" cy="654790"/>
          </a:xfrm>
          <a:prstGeom prst="rect">
            <a:avLst/>
          </a:prstGeom>
        </p:spPr>
        <p:txBody>
          <a:bodyPr lIns="0" tIns="0" rIns="0" bIns="0" rtlCol="0" anchor="t">
            <a:spAutoFit/>
          </a:bodyPr>
          <a:lstStyle/>
          <a:p>
            <a:pPr algn="l">
              <a:lnSpc>
                <a:spcPts val="4850"/>
              </a:lnSpc>
            </a:pPr>
            <a:r>
              <a:rPr lang="en-US" sz="3233" b="1" spc="32">
                <a:solidFill>
                  <a:srgbClr val="000000"/>
                </a:solidFill>
                <a:latin typeface="ITC Avant Garde Gothic Bold"/>
                <a:ea typeface="ITC Avant Garde Gothic Bold"/>
                <a:cs typeface="ITC Avant Garde Gothic Bold"/>
                <a:sym typeface="ITC Avant Garde Gothic Bold"/>
              </a:rPr>
              <a:t>LEADER</a:t>
            </a:r>
          </a:p>
        </p:txBody>
      </p:sp>
      <p:sp>
        <p:nvSpPr>
          <p:cNvPr id="10" name="TextBox 10"/>
          <p:cNvSpPr txBox="1"/>
          <p:nvPr/>
        </p:nvSpPr>
        <p:spPr>
          <a:xfrm>
            <a:off x="2292031" y="4547817"/>
            <a:ext cx="1424671" cy="421622"/>
          </a:xfrm>
          <a:prstGeom prst="rect">
            <a:avLst/>
          </a:prstGeom>
        </p:spPr>
        <p:txBody>
          <a:bodyPr lIns="0" tIns="0" rIns="0" bIns="0" rtlCol="0" anchor="t">
            <a:spAutoFit/>
          </a:bodyPr>
          <a:lstStyle/>
          <a:p>
            <a:pPr algn="ctr">
              <a:lnSpc>
                <a:spcPts val="3118"/>
              </a:lnSpc>
            </a:pPr>
            <a:r>
              <a:rPr lang="en-US" sz="2078" b="1" spc="20">
                <a:solidFill>
                  <a:srgbClr val="000000"/>
                </a:solidFill>
                <a:latin typeface="ITC Avant Garde Gothic Bold"/>
                <a:ea typeface="ITC Avant Garde Gothic Bold"/>
                <a:cs typeface="ITC Avant Garde Gothic Bold"/>
                <a:sym typeface="ITC Avant Garde Gothic Bold"/>
              </a:rPr>
              <a:t>Advisor</a:t>
            </a:r>
          </a:p>
        </p:txBody>
      </p:sp>
      <p:sp>
        <p:nvSpPr>
          <p:cNvPr id="11" name="TextBox 11"/>
          <p:cNvSpPr txBox="1"/>
          <p:nvPr/>
        </p:nvSpPr>
        <p:spPr>
          <a:xfrm>
            <a:off x="555476" y="6665842"/>
            <a:ext cx="1835586" cy="421622"/>
          </a:xfrm>
          <a:prstGeom prst="rect">
            <a:avLst/>
          </a:prstGeom>
        </p:spPr>
        <p:txBody>
          <a:bodyPr lIns="0" tIns="0" rIns="0" bIns="0" rtlCol="0" anchor="t">
            <a:spAutoFit/>
          </a:bodyPr>
          <a:lstStyle/>
          <a:p>
            <a:pPr algn="l">
              <a:lnSpc>
                <a:spcPts val="3118"/>
              </a:lnSpc>
            </a:pPr>
            <a:r>
              <a:rPr lang="en-US" sz="2078" b="1" spc="20">
                <a:solidFill>
                  <a:srgbClr val="000000"/>
                </a:solidFill>
                <a:latin typeface="ITC Avant Garde Gothic Bold"/>
                <a:ea typeface="ITC Avant Garde Gothic Bold"/>
                <a:cs typeface="ITC Avant Garde Gothic Bold"/>
                <a:sym typeface="ITC Avant Garde Gothic Bold"/>
              </a:rPr>
              <a:t>Role Model</a:t>
            </a:r>
          </a:p>
        </p:txBody>
      </p:sp>
      <p:sp>
        <p:nvSpPr>
          <p:cNvPr id="12" name="TextBox 12"/>
          <p:cNvSpPr txBox="1"/>
          <p:nvPr/>
        </p:nvSpPr>
        <p:spPr>
          <a:xfrm>
            <a:off x="5981842" y="3846258"/>
            <a:ext cx="11010758" cy="4135748"/>
          </a:xfrm>
          <a:prstGeom prst="rect">
            <a:avLst/>
          </a:prstGeom>
        </p:spPr>
        <p:txBody>
          <a:bodyPr wrap="square" lIns="0" tIns="0" rIns="0" bIns="0" rtlCol="0" anchor="t">
            <a:spAutoFit/>
          </a:bodyPr>
          <a:lstStyle/>
          <a:p>
            <a:pPr marL="777240" lvl="1" indent="-388620">
              <a:lnSpc>
                <a:spcPts val="5400"/>
              </a:lnSpc>
              <a:buFont typeface="Arial"/>
              <a:buChar char="•"/>
            </a:pPr>
            <a:r>
              <a:rPr lang="en-US" sz="4000" spc="36">
                <a:solidFill>
                  <a:srgbClr val="000000"/>
                </a:solidFill>
                <a:latin typeface="Nunito Medium"/>
                <a:ea typeface="Nunito Medium"/>
                <a:cs typeface="Nunito Medium"/>
                <a:sym typeface="Nunito Medium"/>
              </a:rPr>
              <a:t>Demonstrate best practices, not shortcuts </a:t>
            </a:r>
          </a:p>
          <a:p>
            <a:pPr marL="777240" lvl="1" indent="-388620" algn="l">
              <a:lnSpc>
                <a:spcPts val="5400"/>
              </a:lnSpc>
              <a:buFont typeface="Arial"/>
              <a:buChar char="•"/>
            </a:pPr>
            <a:r>
              <a:rPr lang="en-US" sz="4000" spc="36">
                <a:solidFill>
                  <a:srgbClr val="000000"/>
                </a:solidFill>
                <a:latin typeface="Nunito Medium"/>
                <a:ea typeface="Nunito Medium"/>
                <a:cs typeface="Nunito Medium"/>
                <a:sym typeface="Nunito Medium"/>
              </a:rPr>
              <a:t>Model strong soft skills, especially in difficult situations </a:t>
            </a:r>
          </a:p>
          <a:p>
            <a:pPr marL="777240" lvl="1" indent="-388620" algn="l">
              <a:lnSpc>
                <a:spcPts val="5400"/>
              </a:lnSpc>
              <a:buFont typeface="Arial"/>
              <a:buChar char="•"/>
            </a:pPr>
            <a:r>
              <a:rPr lang="en-US" sz="4000" spc="36">
                <a:solidFill>
                  <a:srgbClr val="000000"/>
                </a:solidFill>
                <a:latin typeface="Nunito Medium"/>
                <a:ea typeface="Nunito Medium"/>
                <a:cs typeface="Nunito Medium"/>
                <a:sym typeface="Nunito Medium"/>
              </a:rPr>
              <a:t>Keep a level head and treat others with respect </a:t>
            </a:r>
          </a:p>
          <a:p>
            <a:pPr marL="777240" lvl="1" indent="-388620" algn="l">
              <a:lnSpc>
                <a:spcPts val="5400"/>
              </a:lnSpc>
              <a:buFont typeface="Arial"/>
              <a:buChar char="•"/>
            </a:pPr>
            <a:r>
              <a:rPr lang="en-US" sz="4000" spc="36">
                <a:solidFill>
                  <a:srgbClr val="000000"/>
                </a:solidFill>
                <a:latin typeface="Nunito Medium"/>
                <a:ea typeface="Nunito Medium"/>
                <a:cs typeface="Nunito Medium"/>
                <a:sym typeface="Nunito Medium"/>
              </a:rPr>
              <a:t>Avoid “Do as I say, not as I do”</a:t>
            </a:r>
          </a:p>
        </p:txBody>
      </p:sp>
      <p:sp>
        <p:nvSpPr>
          <p:cNvPr id="13" name="TextBox 13"/>
          <p:cNvSpPr txBox="1"/>
          <p:nvPr/>
        </p:nvSpPr>
        <p:spPr>
          <a:xfrm>
            <a:off x="5774319" y="2045560"/>
            <a:ext cx="12074468" cy="1583126"/>
          </a:xfrm>
          <a:prstGeom prst="rect">
            <a:avLst/>
          </a:prstGeom>
        </p:spPr>
        <p:txBody>
          <a:bodyPr lIns="0" tIns="0" rIns="0" bIns="0" rtlCol="0" anchor="t">
            <a:spAutoFit/>
          </a:bodyPr>
          <a:lstStyle/>
          <a:p>
            <a:pPr algn="l">
              <a:lnSpc>
                <a:spcPts val="6300"/>
              </a:lnSpc>
            </a:pPr>
            <a:r>
              <a:rPr lang="en-US" sz="4400" b="1" spc="42">
                <a:solidFill>
                  <a:srgbClr val="000000"/>
                </a:solidFill>
                <a:latin typeface="Nunito Bold"/>
                <a:ea typeface="Nunito Bold"/>
                <a:cs typeface="Nunito Bold"/>
                <a:sym typeface="Nunito Bold"/>
              </a:rPr>
              <a:t>Sets an example for how to navigate the workplace and utilize technical skills. </a:t>
            </a:r>
          </a:p>
        </p:txBody>
      </p:sp>
      <p:sp>
        <p:nvSpPr>
          <p:cNvPr id="14" name="TextBox 14"/>
          <p:cNvSpPr txBox="1"/>
          <p:nvPr/>
        </p:nvSpPr>
        <p:spPr>
          <a:xfrm>
            <a:off x="555476" y="9048374"/>
            <a:ext cx="11659422" cy="729642"/>
          </a:xfrm>
          <a:prstGeom prst="rect">
            <a:avLst/>
          </a:prstGeom>
        </p:spPr>
        <p:txBody>
          <a:bodyPr lIns="0" tIns="0" rIns="0" bIns="0" rtlCol="0" anchor="t">
            <a:spAutoFit/>
          </a:bodyPr>
          <a:lstStyle/>
          <a:p>
            <a:pPr algn="l">
              <a:lnSpc>
                <a:spcPts val="5400"/>
              </a:lnSpc>
            </a:pPr>
            <a:r>
              <a:rPr lang="en-US" sz="3600" b="1" spc="36">
                <a:solidFill>
                  <a:srgbClr val="005DAA"/>
                </a:solidFill>
                <a:latin typeface="ITC Avant Garde Gothic Bold"/>
                <a:ea typeface="ITC Avant Garde Gothic Bold"/>
                <a:cs typeface="ITC Avant Garde Gothic Bold"/>
                <a:sym typeface="ITC Avant Garde Gothic Bold"/>
              </a:rPr>
              <a:t>ACTIONS SPEAK LOUDER THAN WORDS.</a:t>
            </a:r>
          </a:p>
        </p:txBody>
      </p:sp>
      <p:sp>
        <p:nvSpPr>
          <p:cNvPr id="15" name="TextBox 15"/>
          <p:cNvSpPr txBox="1"/>
          <p:nvPr/>
        </p:nvSpPr>
        <p:spPr>
          <a:xfrm>
            <a:off x="3086540" y="7045411"/>
            <a:ext cx="1942660" cy="654790"/>
          </a:xfrm>
          <a:prstGeom prst="rect">
            <a:avLst/>
          </a:prstGeom>
        </p:spPr>
        <p:txBody>
          <a:bodyPr lIns="0" tIns="0" rIns="0" bIns="0" rtlCol="0" anchor="t">
            <a:spAutoFit/>
          </a:bodyPr>
          <a:lstStyle/>
          <a:p>
            <a:pPr algn="l">
              <a:lnSpc>
                <a:spcPts val="4850"/>
              </a:lnSpc>
            </a:pPr>
            <a:r>
              <a:rPr lang="en-US" sz="3233" b="1" spc="32">
                <a:solidFill>
                  <a:srgbClr val="000000"/>
                </a:solidFill>
                <a:latin typeface="ITC Avant Garde Gothic Bold"/>
                <a:ea typeface="ITC Avant Garde Gothic Bold"/>
                <a:cs typeface="ITC Avant Garde Gothic Bold"/>
                <a:sym typeface="ITC Avant Garde Gothic Bold"/>
              </a:rPr>
              <a:t>TEACHER</a:t>
            </a:r>
          </a:p>
        </p:txBody>
      </p:sp>
      <p:sp>
        <p:nvSpPr>
          <p:cNvPr id="16" name="TextBox 16"/>
          <p:cNvSpPr txBox="1"/>
          <p:nvPr/>
        </p:nvSpPr>
        <p:spPr>
          <a:xfrm>
            <a:off x="3086540" y="7595427"/>
            <a:ext cx="1942660" cy="367473"/>
          </a:xfrm>
          <a:prstGeom prst="rect">
            <a:avLst/>
          </a:prstGeom>
        </p:spPr>
        <p:txBody>
          <a:bodyPr lIns="0" tIns="0" rIns="0" bIns="0" rtlCol="0" anchor="t">
            <a:spAutoFit/>
          </a:bodyPr>
          <a:lstStyle/>
          <a:p>
            <a:pPr algn="ctr">
              <a:lnSpc>
                <a:spcPts val="3118"/>
              </a:lnSpc>
            </a:pPr>
            <a:r>
              <a:rPr lang="en-US" sz="2078" b="1" spc="20">
                <a:solidFill>
                  <a:srgbClr val="000000"/>
                </a:solidFill>
                <a:latin typeface="ITC Avant Garde Gothic Bold"/>
                <a:ea typeface="ITC Avant Garde Gothic Bold"/>
                <a:cs typeface="ITC Avant Garde Gothic Bold"/>
                <a:sym typeface="ITC Avant Garde Gothic Bold"/>
              </a:rPr>
              <a:t>Resource</a:t>
            </a:r>
          </a:p>
        </p:txBody>
      </p:sp>
      <p:sp>
        <p:nvSpPr>
          <p:cNvPr id="17" name="AutoShape 17"/>
          <p:cNvSpPr/>
          <p:nvPr/>
        </p:nvSpPr>
        <p:spPr>
          <a:xfrm flipV="1">
            <a:off x="5774319" y="2018170"/>
            <a:ext cx="11538428" cy="0"/>
          </a:xfrm>
          <a:prstGeom prst="line">
            <a:avLst/>
          </a:prstGeom>
          <a:ln w="85725" cap="flat">
            <a:solidFill>
              <a:srgbClr val="029E9F"/>
            </a:solidFill>
            <a:prstDash val="solid"/>
            <a:headEnd type="none" w="sm" len="sm"/>
            <a:tailEnd type="none" w="sm" len="sm"/>
          </a:ln>
        </p:spPr>
        <p:txBody>
          <a:bodyPr/>
          <a:lstStyle/>
          <a:p>
            <a:endParaRPr lang="en-US"/>
          </a:p>
        </p:txBody>
      </p:sp>
      <p:sp>
        <p:nvSpPr>
          <p:cNvPr id="18" name="Slide Number Placeholder 17">
            <a:extLst>
              <a:ext uri="{FF2B5EF4-FFF2-40B4-BE49-F238E27FC236}">
                <a16:creationId xmlns:a16="http://schemas.microsoft.com/office/drawing/2014/main" id="{8167DC59-CFAB-DDD0-056B-DF58AE315A35}"/>
              </a:ext>
            </a:extLst>
          </p:cNvPr>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2DFF1"/>
        </a:solidFill>
        <a:effectLst/>
      </p:bgPr>
    </p:bg>
    <p:spTree>
      <p:nvGrpSpPr>
        <p:cNvPr id="1" name="">
          <a:extLst>
            <a:ext uri="{FF2B5EF4-FFF2-40B4-BE49-F238E27FC236}">
              <a16:creationId xmlns:a16="http://schemas.microsoft.com/office/drawing/2014/main" id="{27DB729C-DC4C-5559-7422-2618E95DA1C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94D8698-891E-04BC-E6C7-57490AC153A2}"/>
              </a:ext>
            </a:extLst>
          </p:cNvPr>
          <p:cNvSpPr/>
          <p:nvPr/>
        </p:nvSpPr>
        <p:spPr>
          <a:xfrm>
            <a:off x="-696686" y="-509185"/>
            <a:ext cx="3347913" cy="3347913"/>
          </a:xfrm>
          <a:custGeom>
            <a:avLst/>
            <a:gdLst/>
            <a:ahLst/>
            <a:cxnLst/>
            <a:rect l="l" t="t" r="r" b="b"/>
            <a:pathLst>
              <a:path w="3347913" h="3347913">
                <a:moveTo>
                  <a:pt x="0" y="0"/>
                </a:moveTo>
                <a:lnTo>
                  <a:pt x="3347913" y="0"/>
                </a:lnTo>
                <a:lnTo>
                  <a:pt x="3347913" y="3347913"/>
                </a:lnTo>
                <a:lnTo>
                  <a:pt x="0" y="33479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1D8F0438-67BE-5D00-0C52-A9E3BCB1148A}"/>
              </a:ext>
            </a:extLst>
          </p:cNvPr>
          <p:cNvSpPr/>
          <p:nvPr/>
        </p:nvSpPr>
        <p:spPr>
          <a:xfrm flipV="1">
            <a:off x="-944260" y="-280616"/>
            <a:ext cx="5403316" cy="1445387"/>
          </a:xfrm>
          <a:custGeom>
            <a:avLst/>
            <a:gdLst/>
            <a:ahLst/>
            <a:cxnLst/>
            <a:rect l="l" t="t" r="r" b="b"/>
            <a:pathLst>
              <a:path w="5403316" h="1445387">
                <a:moveTo>
                  <a:pt x="0" y="1445387"/>
                </a:moveTo>
                <a:lnTo>
                  <a:pt x="5403316" y="1445387"/>
                </a:lnTo>
                <a:lnTo>
                  <a:pt x="5403316" y="0"/>
                </a:lnTo>
                <a:lnTo>
                  <a:pt x="0" y="0"/>
                </a:lnTo>
                <a:lnTo>
                  <a:pt x="0" y="1445387"/>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7ADDB60C-D29A-9024-2039-80DFB8FA0C50}"/>
              </a:ext>
            </a:extLst>
          </p:cNvPr>
          <p:cNvSpPr/>
          <p:nvPr/>
        </p:nvSpPr>
        <p:spPr>
          <a:xfrm rot="-10800000">
            <a:off x="15585344" y="8104060"/>
            <a:ext cx="3347913" cy="3347913"/>
          </a:xfrm>
          <a:custGeom>
            <a:avLst/>
            <a:gdLst/>
            <a:ahLst/>
            <a:cxnLst/>
            <a:rect l="l" t="t" r="r" b="b"/>
            <a:pathLst>
              <a:path w="3347913" h="3347913">
                <a:moveTo>
                  <a:pt x="0" y="0"/>
                </a:moveTo>
                <a:lnTo>
                  <a:pt x="3347912" y="0"/>
                </a:lnTo>
                <a:lnTo>
                  <a:pt x="3347912" y="3347913"/>
                </a:lnTo>
                <a:lnTo>
                  <a:pt x="0" y="33479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41A0A4EF-341D-9591-8DF9-60AF884638BF}"/>
              </a:ext>
            </a:extLst>
          </p:cNvPr>
          <p:cNvSpPr/>
          <p:nvPr/>
        </p:nvSpPr>
        <p:spPr>
          <a:xfrm>
            <a:off x="14028202" y="9258300"/>
            <a:ext cx="5403316" cy="1445387"/>
          </a:xfrm>
          <a:custGeom>
            <a:avLst/>
            <a:gdLst/>
            <a:ahLst/>
            <a:cxnLst/>
            <a:rect l="l" t="t" r="r" b="b"/>
            <a:pathLst>
              <a:path w="5403316" h="1445387">
                <a:moveTo>
                  <a:pt x="0" y="0"/>
                </a:moveTo>
                <a:lnTo>
                  <a:pt x="5403316" y="0"/>
                </a:lnTo>
                <a:lnTo>
                  <a:pt x="5403316" y="1445387"/>
                </a:lnTo>
                <a:lnTo>
                  <a:pt x="0" y="144538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TextBox 7">
            <a:extLst>
              <a:ext uri="{FF2B5EF4-FFF2-40B4-BE49-F238E27FC236}">
                <a16:creationId xmlns:a16="http://schemas.microsoft.com/office/drawing/2014/main" id="{260079B7-C8CC-6473-F759-BB177FCF41BC}"/>
              </a:ext>
            </a:extLst>
          </p:cNvPr>
          <p:cNvSpPr txBox="1"/>
          <p:nvPr/>
        </p:nvSpPr>
        <p:spPr>
          <a:xfrm>
            <a:off x="3281055" y="2634358"/>
            <a:ext cx="11725888" cy="1807418"/>
          </a:xfrm>
          <a:prstGeom prst="rect">
            <a:avLst/>
          </a:prstGeom>
        </p:spPr>
        <p:txBody>
          <a:bodyPr wrap="square" lIns="0" tIns="0" rIns="0" bIns="0" rtlCol="0" anchor="t">
            <a:spAutoFit/>
          </a:bodyPr>
          <a:lstStyle/>
          <a:p>
            <a:pPr marL="0" lvl="0" indent="0" algn="ctr">
              <a:lnSpc>
                <a:spcPts val="7440"/>
              </a:lnSpc>
            </a:pPr>
            <a:r>
              <a:rPr lang="en-US" sz="6200" b="1" spc="124">
                <a:solidFill>
                  <a:srgbClr val="10AC4E"/>
                </a:solidFill>
                <a:latin typeface="ITC Avant Garde Gothic Bold"/>
                <a:ea typeface="ITC Avant Garde Gothic Bold"/>
                <a:cs typeface="ITC Avant Garde Gothic Bold"/>
                <a:sym typeface="ITC Avant Garde Gothic Bold"/>
              </a:rPr>
              <a:t>What hat are you wearing?</a:t>
            </a:r>
          </a:p>
          <a:p>
            <a:pPr marL="0" lvl="0" indent="0" algn="ctr">
              <a:lnSpc>
                <a:spcPts val="7440"/>
              </a:lnSpc>
            </a:pPr>
            <a:r>
              <a:rPr lang="en-US" sz="4400" b="1" spc="124">
                <a:solidFill>
                  <a:srgbClr val="10AC4E"/>
                </a:solidFill>
                <a:latin typeface="ITC Avant Garde Gothic Bold"/>
                <a:ea typeface="ITC Avant Garde Gothic Bold"/>
                <a:cs typeface="ITC Avant Garde Gothic Bold"/>
                <a:sym typeface="ITC Avant Garde Gothic Bold"/>
              </a:rPr>
              <a:t>Read scenarios 1-2.</a:t>
            </a:r>
          </a:p>
        </p:txBody>
      </p:sp>
      <p:sp>
        <p:nvSpPr>
          <p:cNvPr id="12" name="TextBox 12">
            <a:extLst>
              <a:ext uri="{FF2B5EF4-FFF2-40B4-BE49-F238E27FC236}">
                <a16:creationId xmlns:a16="http://schemas.microsoft.com/office/drawing/2014/main" id="{7144736F-BC24-DD8F-A407-432CB8A84C4F}"/>
              </a:ext>
            </a:extLst>
          </p:cNvPr>
          <p:cNvSpPr txBox="1"/>
          <p:nvPr/>
        </p:nvSpPr>
        <p:spPr>
          <a:xfrm>
            <a:off x="3179634" y="5044365"/>
            <a:ext cx="11928733" cy="2051074"/>
          </a:xfrm>
          <a:prstGeom prst="rect">
            <a:avLst/>
          </a:prstGeom>
        </p:spPr>
        <p:txBody>
          <a:bodyPr wrap="square" lIns="0" tIns="0" rIns="0" bIns="0" rtlCol="0" anchor="t">
            <a:spAutoFit/>
          </a:bodyPr>
          <a:lstStyle/>
          <a:p>
            <a:pPr algn="ctr">
              <a:lnSpc>
                <a:spcPts val="5400"/>
              </a:lnSpc>
            </a:pPr>
            <a:r>
              <a:rPr lang="en-US" sz="4400" b="1" spc="36">
                <a:solidFill>
                  <a:srgbClr val="005DAA"/>
                </a:solidFill>
                <a:latin typeface="ITC Avant Garde Gothic Bold"/>
                <a:ea typeface="ITC Avant Garde Gothic Bold"/>
                <a:cs typeface="ITC Avant Garde Gothic Bold"/>
                <a:sym typeface="ITC Avant Garde Gothic Bold"/>
              </a:rPr>
              <a:t>Which mentoring role would you use to approach each scenario? Coach? Teacher? Role model?</a:t>
            </a:r>
          </a:p>
        </p:txBody>
      </p:sp>
      <p:sp>
        <p:nvSpPr>
          <p:cNvPr id="6" name="Freeform 9">
            <a:extLst>
              <a:ext uri="{FF2B5EF4-FFF2-40B4-BE49-F238E27FC236}">
                <a16:creationId xmlns:a16="http://schemas.microsoft.com/office/drawing/2014/main" id="{2AED3255-02DF-7166-09CF-7DDCEC12C72F}"/>
              </a:ext>
            </a:extLst>
          </p:cNvPr>
          <p:cNvSpPr/>
          <p:nvPr/>
        </p:nvSpPr>
        <p:spPr>
          <a:xfrm>
            <a:off x="2335832" y="4663141"/>
            <a:ext cx="13616333" cy="101852"/>
          </a:xfrm>
          <a:custGeom>
            <a:avLst/>
            <a:gdLst/>
            <a:ahLst/>
            <a:cxnLst/>
            <a:rect l="l" t="t" r="r" b="b"/>
            <a:pathLst>
              <a:path w="13616333" h="101852">
                <a:moveTo>
                  <a:pt x="0" y="0"/>
                </a:moveTo>
                <a:lnTo>
                  <a:pt x="13616334" y="0"/>
                </a:lnTo>
                <a:lnTo>
                  <a:pt x="13616334" y="101852"/>
                </a:lnTo>
                <a:lnTo>
                  <a:pt x="0" y="101852"/>
                </a:lnTo>
                <a:lnTo>
                  <a:pt x="0" y="0"/>
                </a:lnTo>
                <a:close/>
              </a:path>
            </a:pathLst>
          </a:custGeom>
          <a:blipFill>
            <a:blip r:embed="rId11"/>
            <a:stretch>
              <a:fillRect/>
            </a:stretch>
          </a:blipFill>
        </p:spPr>
        <p:txBody>
          <a:bodyPr/>
          <a:lstStyle/>
          <a:p>
            <a:endParaRPr lang="en-US"/>
          </a:p>
        </p:txBody>
      </p:sp>
      <p:sp>
        <p:nvSpPr>
          <p:cNvPr id="8" name="Slide Number Placeholder 7">
            <a:extLst>
              <a:ext uri="{FF2B5EF4-FFF2-40B4-BE49-F238E27FC236}">
                <a16:creationId xmlns:a16="http://schemas.microsoft.com/office/drawing/2014/main" id="{00DF6AF5-0320-4DAA-25D7-C1BD22F51049}"/>
              </a:ext>
            </a:extLst>
          </p:cNvPr>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1767338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FE0B3"/>
        </a:solidFill>
        <a:effectLst/>
      </p:bgPr>
    </p:bg>
    <p:spTree>
      <p:nvGrpSpPr>
        <p:cNvPr id="1" name="">
          <a:extLst>
            <a:ext uri="{FF2B5EF4-FFF2-40B4-BE49-F238E27FC236}">
              <a16:creationId xmlns:a16="http://schemas.microsoft.com/office/drawing/2014/main" id="{2DE15BD9-68CD-4D40-FA47-5FD2B9AC812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94298F4-45B7-69BC-BD02-3BAD93384571}"/>
              </a:ext>
            </a:extLst>
          </p:cNvPr>
          <p:cNvSpPr/>
          <p:nvPr/>
        </p:nvSpPr>
        <p:spPr>
          <a:xfrm>
            <a:off x="-1794904" y="-2057400"/>
            <a:ext cx="4339421" cy="4339421"/>
          </a:xfrm>
          <a:custGeom>
            <a:avLst/>
            <a:gdLst/>
            <a:ahLst/>
            <a:cxnLst/>
            <a:rect l="l" t="t" r="r" b="b"/>
            <a:pathLst>
              <a:path w="4339421" h="4339421">
                <a:moveTo>
                  <a:pt x="0" y="0"/>
                </a:moveTo>
                <a:lnTo>
                  <a:pt x="4339421" y="0"/>
                </a:lnTo>
                <a:lnTo>
                  <a:pt x="4339421" y="4339421"/>
                </a:lnTo>
                <a:lnTo>
                  <a:pt x="0" y="43394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D52992A6-53B7-2587-1C55-AACAE003CCA9}"/>
              </a:ext>
            </a:extLst>
          </p:cNvPr>
          <p:cNvSpPr/>
          <p:nvPr/>
        </p:nvSpPr>
        <p:spPr>
          <a:xfrm>
            <a:off x="-362347" y="-1028700"/>
            <a:ext cx="4204138" cy="4114800"/>
          </a:xfrm>
          <a:custGeom>
            <a:avLst/>
            <a:gdLst/>
            <a:ahLst/>
            <a:cxnLst/>
            <a:rect l="l" t="t" r="r" b="b"/>
            <a:pathLst>
              <a:path w="4204138" h="4114800">
                <a:moveTo>
                  <a:pt x="0" y="0"/>
                </a:moveTo>
                <a:lnTo>
                  <a:pt x="4204138" y="0"/>
                </a:lnTo>
                <a:lnTo>
                  <a:pt x="420413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5FE892F9-D9AD-1413-2997-32CA72BA2449}"/>
              </a:ext>
            </a:extLst>
          </p:cNvPr>
          <p:cNvSpPr/>
          <p:nvPr/>
        </p:nvSpPr>
        <p:spPr>
          <a:xfrm>
            <a:off x="15764504" y="7946571"/>
            <a:ext cx="4339421" cy="4339421"/>
          </a:xfrm>
          <a:custGeom>
            <a:avLst/>
            <a:gdLst/>
            <a:ahLst/>
            <a:cxnLst/>
            <a:rect l="l" t="t" r="r" b="b"/>
            <a:pathLst>
              <a:path w="4339421" h="4339421">
                <a:moveTo>
                  <a:pt x="0" y="0"/>
                </a:moveTo>
                <a:lnTo>
                  <a:pt x="4339421" y="0"/>
                </a:lnTo>
                <a:lnTo>
                  <a:pt x="4339421" y="4339422"/>
                </a:lnTo>
                <a:lnTo>
                  <a:pt x="0" y="43394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A9316B68-6AA5-76DF-57C8-4A447EA60AA0}"/>
              </a:ext>
            </a:extLst>
          </p:cNvPr>
          <p:cNvSpPr/>
          <p:nvPr/>
        </p:nvSpPr>
        <p:spPr>
          <a:xfrm>
            <a:off x="14477631" y="7324628"/>
            <a:ext cx="4204138" cy="4114800"/>
          </a:xfrm>
          <a:custGeom>
            <a:avLst/>
            <a:gdLst/>
            <a:ahLst/>
            <a:cxnLst/>
            <a:rect l="l" t="t" r="r" b="b"/>
            <a:pathLst>
              <a:path w="4204138" h="4114800">
                <a:moveTo>
                  <a:pt x="0" y="0"/>
                </a:moveTo>
                <a:lnTo>
                  <a:pt x="4204138" y="0"/>
                </a:lnTo>
                <a:lnTo>
                  <a:pt x="420413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505A834C-C934-263B-CDCF-760CEF4B9D58}"/>
              </a:ext>
            </a:extLst>
          </p:cNvPr>
          <p:cNvSpPr/>
          <p:nvPr/>
        </p:nvSpPr>
        <p:spPr>
          <a:xfrm>
            <a:off x="2335833" y="4817986"/>
            <a:ext cx="13616333" cy="101852"/>
          </a:xfrm>
          <a:custGeom>
            <a:avLst/>
            <a:gdLst/>
            <a:ahLst/>
            <a:cxnLst/>
            <a:rect l="l" t="t" r="r" b="b"/>
            <a:pathLst>
              <a:path w="13616333" h="101852">
                <a:moveTo>
                  <a:pt x="0" y="0"/>
                </a:moveTo>
                <a:lnTo>
                  <a:pt x="13616334" y="0"/>
                </a:lnTo>
                <a:lnTo>
                  <a:pt x="13616334" y="101852"/>
                </a:lnTo>
                <a:lnTo>
                  <a:pt x="0" y="101852"/>
                </a:lnTo>
                <a:lnTo>
                  <a:pt x="0" y="0"/>
                </a:lnTo>
                <a:close/>
              </a:path>
            </a:pathLst>
          </a:custGeom>
          <a:blipFill>
            <a:blip r:embed="rId10"/>
            <a:stretch>
              <a:fillRect/>
            </a:stretch>
          </a:blipFill>
        </p:spPr>
        <p:txBody>
          <a:bodyPr/>
          <a:lstStyle/>
          <a:p>
            <a:endParaRPr lang="en-US"/>
          </a:p>
        </p:txBody>
      </p:sp>
      <p:sp>
        <p:nvSpPr>
          <p:cNvPr id="7" name="TextBox 7">
            <a:extLst>
              <a:ext uri="{FF2B5EF4-FFF2-40B4-BE49-F238E27FC236}">
                <a16:creationId xmlns:a16="http://schemas.microsoft.com/office/drawing/2014/main" id="{88B1CA4A-4F39-9F62-4CFF-511978AEE443}"/>
              </a:ext>
            </a:extLst>
          </p:cNvPr>
          <p:cNvSpPr txBox="1"/>
          <p:nvPr/>
        </p:nvSpPr>
        <p:spPr>
          <a:xfrm>
            <a:off x="3827908" y="3170188"/>
            <a:ext cx="10632184" cy="1647798"/>
          </a:xfrm>
          <a:prstGeom prst="rect">
            <a:avLst/>
          </a:prstGeom>
        </p:spPr>
        <p:txBody>
          <a:bodyPr lIns="0" tIns="0" rIns="0" bIns="0" rtlCol="0" anchor="t">
            <a:spAutoFit/>
          </a:bodyPr>
          <a:lstStyle/>
          <a:p>
            <a:pPr marL="0" lvl="0" indent="0" algn="ctr">
              <a:lnSpc>
                <a:spcPts val="11519"/>
              </a:lnSpc>
            </a:pPr>
            <a:r>
              <a:rPr lang="en-US" sz="9600" b="1" spc="192">
                <a:solidFill>
                  <a:srgbClr val="005DAA"/>
                </a:solidFill>
                <a:latin typeface="ITC Avant Garde Gothic Bold"/>
                <a:ea typeface="ITC Avant Garde Gothic Bold"/>
                <a:cs typeface="ITC Avant Garde Gothic Bold"/>
                <a:sym typeface="ITC Avant Garde Gothic Bold"/>
              </a:rPr>
              <a:t>Break Time</a:t>
            </a:r>
          </a:p>
        </p:txBody>
      </p:sp>
      <p:sp>
        <p:nvSpPr>
          <p:cNvPr id="8" name="TextBox 8">
            <a:extLst>
              <a:ext uri="{FF2B5EF4-FFF2-40B4-BE49-F238E27FC236}">
                <a16:creationId xmlns:a16="http://schemas.microsoft.com/office/drawing/2014/main" id="{DE782F22-4322-8C4E-2B24-043A0445F72F}"/>
              </a:ext>
            </a:extLst>
          </p:cNvPr>
          <p:cNvSpPr txBox="1"/>
          <p:nvPr/>
        </p:nvSpPr>
        <p:spPr>
          <a:xfrm>
            <a:off x="3590269" y="5148438"/>
            <a:ext cx="11107462" cy="777213"/>
          </a:xfrm>
          <a:prstGeom prst="rect">
            <a:avLst/>
          </a:prstGeom>
        </p:spPr>
        <p:txBody>
          <a:bodyPr lIns="0" tIns="0" rIns="0" bIns="0" rtlCol="0" anchor="t">
            <a:spAutoFit/>
          </a:bodyPr>
          <a:lstStyle/>
          <a:p>
            <a:pPr algn="ctr">
              <a:lnSpc>
                <a:spcPts val="6240"/>
              </a:lnSpc>
            </a:pPr>
            <a:r>
              <a:rPr lang="en-US" sz="4800" b="1" spc="48">
                <a:solidFill>
                  <a:srgbClr val="000000"/>
                </a:solidFill>
                <a:latin typeface="Nunito Bold"/>
                <a:ea typeface="Nunito Bold"/>
                <a:cs typeface="Nunito Bold"/>
                <a:sym typeface="Nunito Bold"/>
              </a:rPr>
              <a:t>Be back in 10 minutes.</a:t>
            </a:r>
          </a:p>
        </p:txBody>
      </p:sp>
      <p:sp>
        <p:nvSpPr>
          <p:cNvPr id="9" name="Slide Number Placeholder 8">
            <a:extLst>
              <a:ext uri="{FF2B5EF4-FFF2-40B4-BE49-F238E27FC236}">
                <a16:creationId xmlns:a16="http://schemas.microsoft.com/office/drawing/2014/main" id="{26D9215C-3C77-33CA-EC35-B346846B18C8}"/>
              </a:ext>
            </a:extLst>
          </p:cNvPr>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559011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2DFF1"/>
        </a:solidFill>
        <a:effectLst/>
      </p:bgPr>
    </p:bg>
    <p:spTree>
      <p:nvGrpSpPr>
        <p:cNvPr id="1" name="">
          <a:extLst>
            <a:ext uri="{FF2B5EF4-FFF2-40B4-BE49-F238E27FC236}">
              <a16:creationId xmlns:a16="http://schemas.microsoft.com/office/drawing/2014/main" id="{079FD30B-1F27-7E7B-6DD1-FBFCC7CADC3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21F92B3-7907-C5A7-DF13-9125366DC70B}"/>
              </a:ext>
            </a:extLst>
          </p:cNvPr>
          <p:cNvSpPr/>
          <p:nvPr/>
        </p:nvSpPr>
        <p:spPr>
          <a:xfrm>
            <a:off x="-696686" y="-509185"/>
            <a:ext cx="3347913" cy="3347913"/>
          </a:xfrm>
          <a:custGeom>
            <a:avLst/>
            <a:gdLst/>
            <a:ahLst/>
            <a:cxnLst/>
            <a:rect l="l" t="t" r="r" b="b"/>
            <a:pathLst>
              <a:path w="3347913" h="3347913">
                <a:moveTo>
                  <a:pt x="0" y="0"/>
                </a:moveTo>
                <a:lnTo>
                  <a:pt x="3347913" y="0"/>
                </a:lnTo>
                <a:lnTo>
                  <a:pt x="3347913" y="3347913"/>
                </a:lnTo>
                <a:lnTo>
                  <a:pt x="0" y="33479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DD304759-C660-72C0-3DFC-AAF2426DC4C9}"/>
              </a:ext>
            </a:extLst>
          </p:cNvPr>
          <p:cNvSpPr/>
          <p:nvPr/>
        </p:nvSpPr>
        <p:spPr>
          <a:xfrm flipV="1">
            <a:off x="-944260" y="-280616"/>
            <a:ext cx="5403316" cy="1445387"/>
          </a:xfrm>
          <a:custGeom>
            <a:avLst/>
            <a:gdLst/>
            <a:ahLst/>
            <a:cxnLst/>
            <a:rect l="l" t="t" r="r" b="b"/>
            <a:pathLst>
              <a:path w="5403316" h="1445387">
                <a:moveTo>
                  <a:pt x="0" y="1445387"/>
                </a:moveTo>
                <a:lnTo>
                  <a:pt x="5403316" y="1445387"/>
                </a:lnTo>
                <a:lnTo>
                  <a:pt x="5403316" y="0"/>
                </a:lnTo>
                <a:lnTo>
                  <a:pt x="0" y="0"/>
                </a:lnTo>
                <a:lnTo>
                  <a:pt x="0" y="1445387"/>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Slide Number Placeholder 7">
            <a:extLst>
              <a:ext uri="{FF2B5EF4-FFF2-40B4-BE49-F238E27FC236}">
                <a16:creationId xmlns:a16="http://schemas.microsoft.com/office/drawing/2014/main" id="{DBA8641D-D618-FBEA-51E7-62586061F9D6}"/>
              </a:ext>
            </a:extLst>
          </p:cNvPr>
          <p:cNvSpPr>
            <a:spLocks noGrp="1"/>
          </p:cNvSpPr>
          <p:nvPr>
            <p:ph type="sldNum" sz="quarter" idx="12"/>
          </p:nvPr>
        </p:nvSpPr>
        <p:spPr/>
        <p:txBody>
          <a:bodyPr/>
          <a:lstStyle/>
          <a:p>
            <a:fld id="{B6F15528-21DE-4FAA-801E-634DDDAF4B2B}" type="slidenum">
              <a:rPr lang="en-US" smtClean="0"/>
              <a:pPr/>
              <a:t>14</a:t>
            </a:fld>
            <a:endParaRPr lang="en-US"/>
          </a:p>
        </p:txBody>
      </p:sp>
      <p:pic>
        <p:nvPicPr>
          <p:cNvPr id="10" name="Picture 2">
            <a:extLst>
              <a:ext uri="{FF2B5EF4-FFF2-40B4-BE49-F238E27FC236}">
                <a16:creationId xmlns:a16="http://schemas.microsoft.com/office/drawing/2014/main" id="{7345AB83-AFFA-FBBC-CED1-5B763887A8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47572" y="371911"/>
            <a:ext cx="9543177" cy="95431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2">
            <a:extLst>
              <a:ext uri="{FF2B5EF4-FFF2-40B4-BE49-F238E27FC236}">
                <a16:creationId xmlns:a16="http://schemas.microsoft.com/office/drawing/2014/main" id="{A6A2F8B8-F922-2976-7D10-5DC4FE3AA871}"/>
              </a:ext>
            </a:extLst>
          </p:cNvPr>
          <p:cNvSpPr txBox="1"/>
          <p:nvPr/>
        </p:nvSpPr>
        <p:spPr>
          <a:xfrm>
            <a:off x="863997" y="5561827"/>
            <a:ext cx="6611471" cy="2077492"/>
          </a:xfrm>
          <a:prstGeom prst="rect">
            <a:avLst/>
          </a:prstGeom>
        </p:spPr>
        <p:txBody>
          <a:bodyPr wrap="square" lIns="0" tIns="0" rIns="0" bIns="0" rtlCol="0" anchor="t">
            <a:spAutoFit/>
          </a:bodyPr>
          <a:lstStyle/>
          <a:p>
            <a:pPr algn="ctr">
              <a:lnSpc>
                <a:spcPts val="5400"/>
              </a:lnSpc>
            </a:pPr>
            <a:r>
              <a:rPr lang="en-US" sz="4800" b="1" spc="36">
                <a:solidFill>
                  <a:srgbClr val="005DAA"/>
                </a:solidFill>
                <a:latin typeface="ITC Avant Garde Gothic Bold"/>
                <a:ea typeface="ITC Avant Garde Gothic Bold"/>
                <a:cs typeface="ITC Avant Garde Gothic Bold"/>
                <a:sym typeface="ITC Avant Garde Gothic Bold"/>
              </a:rPr>
              <a:t>Please share a color and one word that describe your mood.</a:t>
            </a:r>
          </a:p>
        </p:txBody>
      </p:sp>
      <p:sp>
        <p:nvSpPr>
          <p:cNvPr id="5" name="Freeform 6">
            <a:extLst>
              <a:ext uri="{FF2B5EF4-FFF2-40B4-BE49-F238E27FC236}">
                <a16:creationId xmlns:a16="http://schemas.microsoft.com/office/drawing/2014/main" id="{AFFD95E9-5225-8F98-7821-65C78165CD5E}"/>
              </a:ext>
            </a:extLst>
          </p:cNvPr>
          <p:cNvSpPr/>
          <p:nvPr/>
        </p:nvSpPr>
        <p:spPr>
          <a:xfrm>
            <a:off x="562425" y="5143500"/>
            <a:ext cx="7214616" cy="101852"/>
          </a:xfrm>
          <a:custGeom>
            <a:avLst/>
            <a:gdLst/>
            <a:ahLst/>
            <a:cxnLst/>
            <a:rect l="l" t="t" r="r" b="b"/>
            <a:pathLst>
              <a:path w="13616333" h="101852">
                <a:moveTo>
                  <a:pt x="0" y="0"/>
                </a:moveTo>
                <a:lnTo>
                  <a:pt x="13616334" y="0"/>
                </a:lnTo>
                <a:lnTo>
                  <a:pt x="13616334" y="101852"/>
                </a:lnTo>
                <a:lnTo>
                  <a:pt x="0" y="101852"/>
                </a:lnTo>
                <a:lnTo>
                  <a:pt x="0" y="0"/>
                </a:lnTo>
                <a:close/>
              </a:path>
            </a:pathLst>
          </a:custGeom>
          <a:blipFill>
            <a:blip r:embed="rId8"/>
            <a:stretch>
              <a:fillRect/>
            </a:stretch>
          </a:blipFill>
        </p:spPr>
        <p:txBody>
          <a:bodyPr/>
          <a:lstStyle/>
          <a:p>
            <a:endParaRPr lang="en-US"/>
          </a:p>
        </p:txBody>
      </p:sp>
      <p:sp>
        <p:nvSpPr>
          <p:cNvPr id="6" name="TextBox 7">
            <a:extLst>
              <a:ext uri="{FF2B5EF4-FFF2-40B4-BE49-F238E27FC236}">
                <a16:creationId xmlns:a16="http://schemas.microsoft.com/office/drawing/2014/main" id="{FF20DC01-FEEE-267B-D24C-8F15DA2616D5}"/>
              </a:ext>
            </a:extLst>
          </p:cNvPr>
          <p:cNvSpPr txBox="1"/>
          <p:nvPr/>
        </p:nvSpPr>
        <p:spPr>
          <a:xfrm>
            <a:off x="562425" y="2961388"/>
            <a:ext cx="7214616" cy="1954125"/>
          </a:xfrm>
          <a:prstGeom prst="rect">
            <a:avLst/>
          </a:prstGeom>
        </p:spPr>
        <p:txBody>
          <a:bodyPr wrap="square" lIns="0" tIns="0" rIns="0" bIns="0" rtlCol="0" anchor="t">
            <a:spAutoFit/>
          </a:bodyPr>
          <a:lstStyle/>
          <a:p>
            <a:pPr marL="0" lvl="0" indent="0" algn="ctr">
              <a:lnSpc>
                <a:spcPts val="7440"/>
              </a:lnSpc>
            </a:pPr>
            <a:r>
              <a:rPr lang="en-US" sz="8000" b="1" spc="124">
                <a:solidFill>
                  <a:srgbClr val="10AC4E"/>
                </a:solidFill>
                <a:latin typeface="ITC Avant Garde Gothic Bold"/>
                <a:ea typeface="ITC Avant Garde Gothic Bold"/>
                <a:cs typeface="ITC Avant Garde Gothic Bold"/>
                <a:sym typeface="ITC Avant Garde Gothic Bold"/>
              </a:rPr>
              <a:t>Temperature Check</a:t>
            </a:r>
          </a:p>
        </p:txBody>
      </p:sp>
    </p:spTree>
    <p:extLst>
      <p:ext uri="{BB962C8B-B14F-4D97-AF65-F5344CB8AC3E}">
        <p14:creationId xmlns:p14="http://schemas.microsoft.com/office/powerpoint/2010/main" val="563976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2DFF1"/>
        </a:solidFill>
        <a:effectLst/>
      </p:bgPr>
    </p:bg>
    <p:spTree>
      <p:nvGrpSpPr>
        <p:cNvPr id="1" name="">
          <a:extLst>
            <a:ext uri="{FF2B5EF4-FFF2-40B4-BE49-F238E27FC236}">
              <a16:creationId xmlns:a16="http://schemas.microsoft.com/office/drawing/2014/main" id="{A2BCA3A9-4D08-9164-D70C-2D2943ABC97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674A33A-06D8-7D09-E262-9232A2827453}"/>
              </a:ext>
            </a:extLst>
          </p:cNvPr>
          <p:cNvSpPr/>
          <p:nvPr/>
        </p:nvSpPr>
        <p:spPr>
          <a:xfrm>
            <a:off x="-1794904" y="-2057400"/>
            <a:ext cx="4339421" cy="4339421"/>
          </a:xfrm>
          <a:custGeom>
            <a:avLst/>
            <a:gdLst/>
            <a:ahLst/>
            <a:cxnLst/>
            <a:rect l="l" t="t" r="r" b="b"/>
            <a:pathLst>
              <a:path w="4339421" h="4339421">
                <a:moveTo>
                  <a:pt x="0" y="0"/>
                </a:moveTo>
                <a:lnTo>
                  <a:pt x="4339421" y="0"/>
                </a:lnTo>
                <a:lnTo>
                  <a:pt x="4339421" y="4339421"/>
                </a:lnTo>
                <a:lnTo>
                  <a:pt x="0" y="43394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4702B64B-5390-2A01-B9CC-6EBCE42DEFB7}"/>
              </a:ext>
            </a:extLst>
          </p:cNvPr>
          <p:cNvSpPr/>
          <p:nvPr/>
        </p:nvSpPr>
        <p:spPr>
          <a:xfrm>
            <a:off x="-362347" y="-1028700"/>
            <a:ext cx="4204138" cy="4114800"/>
          </a:xfrm>
          <a:custGeom>
            <a:avLst/>
            <a:gdLst/>
            <a:ahLst/>
            <a:cxnLst/>
            <a:rect l="l" t="t" r="r" b="b"/>
            <a:pathLst>
              <a:path w="4204138" h="4114800">
                <a:moveTo>
                  <a:pt x="0" y="0"/>
                </a:moveTo>
                <a:lnTo>
                  <a:pt x="4204138" y="0"/>
                </a:lnTo>
                <a:lnTo>
                  <a:pt x="420413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658D861A-CD8E-E809-5834-162FA3FADDB2}"/>
              </a:ext>
            </a:extLst>
          </p:cNvPr>
          <p:cNvSpPr/>
          <p:nvPr/>
        </p:nvSpPr>
        <p:spPr>
          <a:xfrm>
            <a:off x="15764504" y="7946571"/>
            <a:ext cx="4339421" cy="4339421"/>
          </a:xfrm>
          <a:custGeom>
            <a:avLst/>
            <a:gdLst/>
            <a:ahLst/>
            <a:cxnLst/>
            <a:rect l="l" t="t" r="r" b="b"/>
            <a:pathLst>
              <a:path w="4339421" h="4339421">
                <a:moveTo>
                  <a:pt x="0" y="0"/>
                </a:moveTo>
                <a:lnTo>
                  <a:pt x="4339421" y="0"/>
                </a:lnTo>
                <a:lnTo>
                  <a:pt x="4339421" y="4339422"/>
                </a:lnTo>
                <a:lnTo>
                  <a:pt x="0" y="433942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5E4C2F3C-23C0-F89D-FD71-6E72FA76138D}"/>
              </a:ext>
            </a:extLst>
          </p:cNvPr>
          <p:cNvSpPr/>
          <p:nvPr/>
        </p:nvSpPr>
        <p:spPr>
          <a:xfrm>
            <a:off x="14477631" y="7324628"/>
            <a:ext cx="4204138" cy="4114800"/>
          </a:xfrm>
          <a:custGeom>
            <a:avLst/>
            <a:gdLst/>
            <a:ahLst/>
            <a:cxnLst/>
            <a:rect l="l" t="t" r="r" b="b"/>
            <a:pathLst>
              <a:path w="4204138" h="4114800">
                <a:moveTo>
                  <a:pt x="0" y="0"/>
                </a:moveTo>
                <a:lnTo>
                  <a:pt x="4204138" y="0"/>
                </a:lnTo>
                <a:lnTo>
                  <a:pt x="420413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TextBox 7">
            <a:extLst>
              <a:ext uri="{FF2B5EF4-FFF2-40B4-BE49-F238E27FC236}">
                <a16:creationId xmlns:a16="http://schemas.microsoft.com/office/drawing/2014/main" id="{D278DD10-3AEA-6920-2DD1-DB856186699D}"/>
              </a:ext>
            </a:extLst>
          </p:cNvPr>
          <p:cNvSpPr txBox="1"/>
          <p:nvPr/>
        </p:nvSpPr>
        <p:spPr>
          <a:xfrm>
            <a:off x="1863239" y="2747679"/>
            <a:ext cx="14561515" cy="1231106"/>
          </a:xfrm>
          <a:prstGeom prst="rect">
            <a:avLst/>
          </a:prstGeom>
        </p:spPr>
        <p:txBody>
          <a:bodyPr wrap="square" lIns="0" tIns="0" rIns="0" bIns="0" rtlCol="0" anchor="t">
            <a:spAutoFit/>
          </a:bodyPr>
          <a:lstStyle/>
          <a:p>
            <a:pPr marL="0" lvl="0" indent="0" algn="ctr"/>
            <a:r>
              <a:rPr lang="en-US" sz="8000" b="1" spc="192">
                <a:solidFill>
                  <a:srgbClr val="10AC4E"/>
                </a:solidFill>
                <a:latin typeface="ITC Avant Garde Gothic Bold"/>
                <a:ea typeface="ITC Avant Garde Gothic Bold"/>
                <a:cs typeface="ITC Avant Garde Gothic Bold"/>
                <a:sym typeface="ITC Avant Garde Gothic Bold"/>
              </a:rPr>
              <a:t>Benefits of Mentorship</a:t>
            </a:r>
          </a:p>
        </p:txBody>
      </p:sp>
      <p:sp>
        <p:nvSpPr>
          <p:cNvPr id="6" name="Slide Number Placeholder 5">
            <a:extLst>
              <a:ext uri="{FF2B5EF4-FFF2-40B4-BE49-F238E27FC236}">
                <a16:creationId xmlns:a16="http://schemas.microsoft.com/office/drawing/2014/main" id="{886DB779-B5E9-4019-5A84-840E8BBDFA94}"/>
              </a:ext>
            </a:extLst>
          </p:cNvPr>
          <p:cNvSpPr>
            <a:spLocks noGrp="1"/>
          </p:cNvSpPr>
          <p:nvPr>
            <p:ph type="sldNum" sz="quarter" idx="12"/>
          </p:nvPr>
        </p:nvSpPr>
        <p:spPr/>
        <p:txBody>
          <a:bodyPr/>
          <a:lstStyle/>
          <a:p>
            <a:fld id="{B6F15528-21DE-4FAA-801E-634DDDAF4B2B}" type="slidenum">
              <a:rPr lang="en-US" smtClean="0"/>
              <a:pPr/>
              <a:t>15</a:t>
            </a:fld>
            <a:endParaRPr lang="en-US"/>
          </a:p>
        </p:txBody>
      </p:sp>
      <p:sp>
        <p:nvSpPr>
          <p:cNvPr id="8" name="Freeform 6">
            <a:extLst>
              <a:ext uri="{FF2B5EF4-FFF2-40B4-BE49-F238E27FC236}">
                <a16:creationId xmlns:a16="http://schemas.microsoft.com/office/drawing/2014/main" id="{2A2ABB54-CD05-B931-5634-7499DC348E98}"/>
              </a:ext>
            </a:extLst>
          </p:cNvPr>
          <p:cNvSpPr/>
          <p:nvPr/>
        </p:nvSpPr>
        <p:spPr>
          <a:xfrm>
            <a:off x="2335831" y="4121321"/>
            <a:ext cx="13616333" cy="101852"/>
          </a:xfrm>
          <a:custGeom>
            <a:avLst/>
            <a:gdLst/>
            <a:ahLst/>
            <a:cxnLst/>
            <a:rect l="l" t="t" r="r" b="b"/>
            <a:pathLst>
              <a:path w="13616333" h="101852">
                <a:moveTo>
                  <a:pt x="0" y="0"/>
                </a:moveTo>
                <a:lnTo>
                  <a:pt x="13616334" y="0"/>
                </a:lnTo>
                <a:lnTo>
                  <a:pt x="13616334" y="101852"/>
                </a:lnTo>
                <a:lnTo>
                  <a:pt x="0" y="101852"/>
                </a:lnTo>
                <a:lnTo>
                  <a:pt x="0" y="0"/>
                </a:lnTo>
                <a:close/>
              </a:path>
            </a:pathLst>
          </a:custGeom>
          <a:blipFill>
            <a:blip r:embed="rId11"/>
            <a:stretch>
              <a:fillRect/>
            </a:stretch>
          </a:blipFill>
        </p:spPr>
        <p:txBody>
          <a:bodyPr/>
          <a:lstStyle/>
          <a:p>
            <a:endParaRPr lang="en-US"/>
          </a:p>
        </p:txBody>
      </p:sp>
      <p:sp>
        <p:nvSpPr>
          <p:cNvPr id="9" name="TextBox 12">
            <a:extLst>
              <a:ext uri="{FF2B5EF4-FFF2-40B4-BE49-F238E27FC236}">
                <a16:creationId xmlns:a16="http://schemas.microsoft.com/office/drawing/2014/main" id="{11AEDDCC-B426-3101-5125-0E8D09EB4DC5}"/>
              </a:ext>
            </a:extLst>
          </p:cNvPr>
          <p:cNvSpPr txBox="1"/>
          <p:nvPr/>
        </p:nvSpPr>
        <p:spPr>
          <a:xfrm>
            <a:off x="2335832" y="4558989"/>
            <a:ext cx="13616332" cy="2051074"/>
          </a:xfrm>
          <a:prstGeom prst="rect">
            <a:avLst/>
          </a:prstGeom>
        </p:spPr>
        <p:txBody>
          <a:bodyPr wrap="square" lIns="0" tIns="0" rIns="0" bIns="0" rtlCol="0" anchor="t">
            <a:spAutoFit/>
          </a:bodyPr>
          <a:lstStyle/>
          <a:p>
            <a:pPr algn="ctr">
              <a:lnSpc>
                <a:spcPts val="5400"/>
              </a:lnSpc>
            </a:pPr>
            <a:r>
              <a:rPr lang="en-US" sz="4400" b="1" spc="36">
                <a:solidFill>
                  <a:srgbClr val="005DAA"/>
                </a:solidFill>
                <a:latin typeface="ITC Avant Garde Gothic Bold"/>
                <a:ea typeface="ITC Avant Garde Gothic Bold"/>
                <a:cs typeface="ITC Avant Garde Gothic Bold"/>
                <a:sym typeface="ITC Avant Garde Gothic Bold"/>
              </a:rPr>
              <a:t>How does mentoring benefit us? Consider how mentoring impacts mentors, apprentices, our union and the workplace. </a:t>
            </a:r>
          </a:p>
        </p:txBody>
      </p:sp>
    </p:spTree>
    <p:extLst>
      <p:ext uri="{BB962C8B-B14F-4D97-AF65-F5344CB8AC3E}">
        <p14:creationId xmlns:p14="http://schemas.microsoft.com/office/powerpoint/2010/main" val="1031039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FE0B3"/>
        </a:solidFill>
        <a:effectLst/>
      </p:bgPr>
    </p:bg>
    <p:spTree>
      <p:nvGrpSpPr>
        <p:cNvPr id="1" name=""/>
        <p:cNvGrpSpPr/>
        <p:nvPr/>
      </p:nvGrpSpPr>
      <p:grpSpPr>
        <a:xfrm>
          <a:off x="0" y="0"/>
          <a:ext cx="0" cy="0"/>
          <a:chOff x="0" y="0"/>
          <a:chExt cx="0" cy="0"/>
        </a:xfrm>
      </p:grpSpPr>
      <p:sp>
        <p:nvSpPr>
          <p:cNvPr id="2" name="Freeform 2"/>
          <p:cNvSpPr/>
          <p:nvPr/>
        </p:nvSpPr>
        <p:spPr>
          <a:xfrm rot="-10800000">
            <a:off x="-344297" y="-1703699"/>
            <a:ext cx="3488871" cy="3488871"/>
          </a:xfrm>
          <a:custGeom>
            <a:avLst/>
            <a:gdLst/>
            <a:ahLst/>
            <a:cxnLst/>
            <a:rect l="l" t="t" r="r" b="b"/>
            <a:pathLst>
              <a:path w="3488871" h="3488871">
                <a:moveTo>
                  <a:pt x="0" y="0"/>
                </a:moveTo>
                <a:lnTo>
                  <a:pt x="3488871" y="0"/>
                </a:lnTo>
                <a:lnTo>
                  <a:pt x="3488871" y="3488871"/>
                </a:lnTo>
                <a:lnTo>
                  <a:pt x="0" y="34888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flipH="1">
            <a:off x="-3206591" y="-275346"/>
            <a:ext cx="4897825" cy="2608092"/>
          </a:xfrm>
          <a:custGeom>
            <a:avLst/>
            <a:gdLst/>
            <a:ahLst/>
            <a:cxnLst/>
            <a:rect l="l" t="t" r="r" b="b"/>
            <a:pathLst>
              <a:path w="4897825" h="2608092">
                <a:moveTo>
                  <a:pt x="4897825" y="0"/>
                </a:moveTo>
                <a:lnTo>
                  <a:pt x="0" y="0"/>
                </a:lnTo>
                <a:lnTo>
                  <a:pt x="0" y="2608092"/>
                </a:lnTo>
                <a:lnTo>
                  <a:pt x="4897825" y="2608092"/>
                </a:lnTo>
                <a:lnTo>
                  <a:pt x="489782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15514864" y="8501828"/>
            <a:ext cx="3488871" cy="3488871"/>
          </a:xfrm>
          <a:custGeom>
            <a:avLst/>
            <a:gdLst/>
            <a:ahLst/>
            <a:cxnLst/>
            <a:rect l="l" t="t" r="r" b="b"/>
            <a:pathLst>
              <a:path w="3488871" h="3488871">
                <a:moveTo>
                  <a:pt x="0" y="0"/>
                </a:moveTo>
                <a:lnTo>
                  <a:pt x="3488872" y="0"/>
                </a:lnTo>
                <a:lnTo>
                  <a:pt x="3488872" y="3488871"/>
                </a:lnTo>
                <a:lnTo>
                  <a:pt x="0" y="34888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599018" flipV="1">
            <a:off x="16781220" y="7682111"/>
            <a:ext cx="4897825" cy="2608092"/>
          </a:xfrm>
          <a:custGeom>
            <a:avLst/>
            <a:gdLst/>
            <a:ahLst/>
            <a:cxnLst/>
            <a:rect l="l" t="t" r="r" b="b"/>
            <a:pathLst>
              <a:path w="4897825" h="2608092">
                <a:moveTo>
                  <a:pt x="0" y="2608092"/>
                </a:moveTo>
                <a:lnTo>
                  <a:pt x="4897825" y="2608092"/>
                </a:lnTo>
                <a:lnTo>
                  <a:pt x="4897825" y="0"/>
                </a:lnTo>
                <a:lnTo>
                  <a:pt x="0" y="0"/>
                </a:lnTo>
                <a:lnTo>
                  <a:pt x="0" y="2608092"/>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13441033" y="2903928"/>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TextBox 7"/>
          <p:cNvSpPr txBox="1"/>
          <p:nvPr/>
        </p:nvSpPr>
        <p:spPr>
          <a:xfrm>
            <a:off x="1691234" y="1613722"/>
            <a:ext cx="12793036" cy="1504950"/>
          </a:xfrm>
          <a:prstGeom prst="rect">
            <a:avLst/>
          </a:prstGeom>
        </p:spPr>
        <p:txBody>
          <a:bodyPr lIns="0" tIns="0" rIns="0" bIns="0" rtlCol="0" anchor="t">
            <a:spAutoFit/>
          </a:bodyPr>
          <a:lstStyle/>
          <a:p>
            <a:pPr marL="0" lvl="0" indent="0" algn="l">
              <a:lnSpc>
                <a:spcPts val="10559"/>
              </a:lnSpc>
            </a:pPr>
            <a:r>
              <a:rPr lang="en-US" sz="8799" b="1" spc="175">
                <a:solidFill>
                  <a:srgbClr val="005DAA"/>
                </a:solidFill>
                <a:latin typeface="ITC Avant Garde Gothic Bold"/>
                <a:ea typeface="ITC Avant Garde Gothic Bold"/>
                <a:cs typeface="ITC Avant Garde Gothic Bold"/>
                <a:sym typeface="ITC Avant Garde Gothic Bold"/>
              </a:rPr>
              <a:t>Reverse Mentoring</a:t>
            </a:r>
          </a:p>
        </p:txBody>
      </p:sp>
      <p:sp>
        <p:nvSpPr>
          <p:cNvPr id="8" name="TextBox 8"/>
          <p:cNvSpPr txBox="1"/>
          <p:nvPr/>
        </p:nvSpPr>
        <p:spPr>
          <a:xfrm>
            <a:off x="1691234" y="3471389"/>
            <a:ext cx="11320973" cy="4217180"/>
          </a:xfrm>
          <a:prstGeom prst="rect">
            <a:avLst/>
          </a:prstGeom>
        </p:spPr>
        <p:txBody>
          <a:bodyPr lIns="0" tIns="0" rIns="0" bIns="0" rtlCol="0" anchor="t">
            <a:spAutoFit/>
          </a:bodyPr>
          <a:lstStyle/>
          <a:p>
            <a:pPr algn="l">
              <a:lnSpc>
                <a:spcPts val="5460"/>
              </a:lnSpc>
            </a:pPr>
            <a:r>
              <a:rPr lang="en-US" sz="4200" b="1" u="sng" spc="42">
                <a:solidFill>
                  <a:srgbClr val="000000"/>
                </a:solidFill>
                <a:latin typeface="Nunito Bold"/>
                <a:ea typeface="Nunito Bold"/>
                <a:cs typeface="Nunito Bold"/>
                <a:sym typeface="Nunito Bold"/>
              </a:rPr>
              <a:t>All mentorship is mutually beneficial</a:t>
            </a:r>
            <a:r>
              <a:rPr lang="en-US" sz="4200" b="1" spc="42">
                <a:solidFill>
                  <a:srgbClr val="000000"/>
                </a:solidFill>
                <a:latin typeface="Nunito Bold"/>
                <a:ea typeface="Nunito Bold"/>
                <a:cs typeface="Nunito Bold"/>
                <a:sym typeface="Nunito Bold"/>
              </a:rPr>
              <a:t>!</a:t>
            </a:r>
            <a:r>
              <a:rPr lang="en-US" sz="4200" b="1" spc="42">
                <a:solidFill>
                  <a:srgbClr val="000000"/>
                </a:solidFill>
                <a:latin typeface="Nunito Medium"/>
                <a:ea typeface="Nunito Medium"/>
                <a:cs typeface="Nunito Medium"/>
                <a:sym typeface="Nunito Medium"/>
              </a:rPr>
              <a:t> While you share your valuable knowledge and skills, your apprentice may also introduce you to new ideas, skills and technology.</a:t>
            </a:r>
          </a:p>
          <a:p>
            <a:pPr algn="l">
              <a:lnSpc>
                <a:spcPts val="5460"/>
              </a:lnSpc>
            </a:pPr>
            <a:endParaRPr lang="en-US" sz="4200" b="1" spc="42">
              <a:solidFill>
                <a:srgbClr val="000000"/>
              </a:solidFill>
              <a:latin typeface="Nunito Medium"/>
              <a:ea typeface="Nunito Medium"/>
              <a:cs typeface="Nunito Medium"/>
              <a:sym typeface="Nunito Medium"/>
            </a:endParaRPr>
          </a:p>
          <a:p>
            <a:pPr algn="l">
              <a:lnSpc>
                <a:spcPts val="5460"/>
              </a:lnSpc>
            </a:pPr>
            <a:r>
              <a:rPr lang="en-US" sz="4200" b="1" spc="42">
                <a:solidFill>
                  <a:srgbClr val="000000"/>
                </a:solidFill>
                <a:latin typeface="Nunito Medium"/>
                <a:ea typeface="Nunito Medium"/>
                <a:cs typeface="Nunito Medium"/>
                <a:sym typeface="Nunito Medium"/>
              </a:rPr>
              <a:t>What can you learn from your apprentice? </a:t>
            </a:r>
          </a:p>
        </p:txBody>
      </p:sp>
      <p:sp>
        <p:nvSpPr>
          <p:cNvPr id="9" name="Slide Number Placeholder 8">
            <a:extLst>
              <a:ext uri="{FF2B5EF4-FFF2-40B4-BE49-F238E27FC236}">
                <a16:creationId xmlns:a16="http://schemas.microsoft.com/office/drawing/2014/main" id="{5E63B959-6AE7-240E-277B-41BE15DC73A7}"/>
              </a:ext>
            </a:extLst>
          </p:cNvPr>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FE0B3"/>
        </a:solidFill>
        <a:effectLst/>
      </p:bgPr>
    </p:bg>
    <p:spTree>
      <p:nvGrpSpPr>
        <p:cNvPr id="1" name=""/>
        <p:cNvGrpSpPr/>
        <p:nvPr/>
      </p:nvGrpSpPr>
      <p:grpSpPr>
        <a:xfrm>
          <a:off x="0" y="0"/>
          <a:ext cx="0" cy="0"/>
          <a:chOff x="0" y="0"/>
          <a:chExt cx="0" cy="0"/>
        </a:xfrm>
      </p:grpSpPr>
      <p:sp>
        <p:nvSpPr>
          <p:cNvPr id="2" name="Freeform 2"/>
          <p:cNvSpPr/>
          <p:nvPr/>
        </p:nvSpPr>
        <p:spPr>
          <a:xfrm>
            <a:off x="5325601" y="5143500"/>
            <a:ext cx="7636797" cy="4387687"/>
          </a:xfrm>
          <a:custGeom>
            <a:avLst/>
            <a:gdLst/>
            <a:ahLst/>
            <a:cxnLst/>
            <a:rect l="l" t="t" r="r" b="b"/>
            <a:pathLst>
              <a:path w="7636797" h="4387687">
                <a:moveTo>
                  <a:pt x="0" y="0"/>
                </a:moveTo>
                <a:lnTo>
                  <a:pt x="7636798" y="0"/>
                </a:lnTo>
                <a:lnTo>
                  <a:pt x="7636798" y="4387687"/>
                </a:lnTo>
                <a:lnTo>
                  <a:pt x="0" y="43876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2575074" y="1541771"/>
            <a:ext cx="13137852" cy="3316497"/>
          </a:xfrm>
          <a:prstGeom prst="rect">
            <a:avLst/>
          </a:prstGeom>
        </p:spPr>
        <p:txBody>
          <a:bodyPr lIns="0" tIns="0" rIns="0" bIns="0" rtlCol="0" anchor="t">
            <a:spAutoFit/>
          </a:bodyPr>
          <a:lstStyle/>
          <a:p>
            <a:pPr algn="ctr">
              <a:lnSpc>
                <a:spcPts val="12480"/>
              </a:lnSpc>
            </a:pPr>
            <a:r>
              <a:rPr lang="en-US" sz="9600" b="1" spc="96">
                <a:solidFill>
                  <a:srgbClr val="005DAA"/>
                </a:solidFill>
                <a:latin typeface="ITC Avant Garde Gothic Bold"/>
                <a:ea typeface="ITC Avant Garde Gothic Bold"/>
                <a:cs typeface="ITC Avant Garde Gothic Bold"/>
                <a:sym typeface="ITC Avant Garde Gothic Bold"/>
              </a:rPr>
              <a:t>Strategies &amp; Skills for Mentorship</a:t>
            </a:r>
          </a:p>
        </p:txBody>
      </p:sp>
      <p:sp>
        <p:nvSpPr>
          <p:cNvPr id="4" name="Freeform 4"/>
          <p:cNvSpPr/>
          <p:nvPr/>
        </p:nvSpPr>
        <p:spPr>
          <a:xfrm rot="-10800000">
            <a:off x="-1269988" y="-1028700"/>
            <a:ext cx="3815443" cy="3815443"/>
          </a:xfrm>
          <a:custGeom>
            <a:avLst/>
            <a:gdLst/>
            <a:ahLst/>
            <a:cxnLst/>
            <a:rect l="l" t="t" r="r" b="b"/>
            <a:pathLst>
              <a:path w="3815443" h="3815443">
                <a:moveTo>
                  <a:pt x="0" y="0"/>
                </a:moveTo>
                <a:lnTo>
                  <a:pt x="3815443" y="0"/>
                </a:lnTo>
                <a:lnTo>
                  <a:pt x="3815443" y="3815443"/>
                </a:lnTo>
                <a:lnTo>
                  <a:pt x="0" y="38154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flipH="1">
            <a:off x="-881743" y="-1028700"/>
            <a:ext cx="4810260" cy="2561463"/>
          </a:xfrm>
          <a:custGeom>
            <a:avLst/>
            <a:gdLst/>
            <a:ahLst/>
            <a:cxnLst/>
            <a:rect l="l" t="t" r="r" b="b"/>
            <a:pathLst>
              <a:path w="4810260" h="2561463">
                <a:moveTo>
                  <a:pt x="4810260" y="0"/>
                </a:moveTo>
                <a:lnTo>
                  <a:pt x="0" y="0"/>
                </a:lnTo>
                <a:lnTo>
                  <a:pt x="0" y="2561463"/>
                </a:lnTo>
                <a:lnTo>
                  <a:pt x="4810260" y="2561463"/>
                </a:lnTo>
                <a:lnTo>
                  <a:pt x="481026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a:off x="15351579" y="7723414"/>
            <a:ext cx="3815443" cy="3815443"/>
          </a:xfrm>
          <a:custGeom>
            <a:avLst/>
            <a:gdLst/>
            <a:ahLst/>
            <a:cxnLst/>
            <a:rect l="l" t="t" r="r" b="b"/>
            <a:pathLst>
              <a:path w="3815443" h="3815443">
                <a:moveTo>
                  <a:pt x="0" y="0"/>
                </a:moveTo>
                <a:lnTo>
                  <a:pt x="3815442" y="0"/>
                </a:lnTo>
                <a:lnTo>
                  <a:pt x="3815442" y="3815443"/>
                </a:lnTo>
                <a:lnTo>
                  <a:pt x="0" y="381544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7"/>
          <p:cNvSpPr/>
          <p:nvPr/>
        </p:nvSpPr>
        <p:spPr>
          <a:xfrm flipV="1">
            <a:off x="13891397" y="8831814"/>
            <a:ext cx="4810260" cy="2561463"/>
          </a:xfrm>
          <a:custGeom>
            <a:avLst/>
            <a:gdLst/>
            <a:ahLst/>
            <a:cxnLst/>
            <a:rect l="l" t="t" r="r" b="b"/>
            <a:pathLst>
              <a:path w="4810260" h="2561463">
                <a:moveTo>
                  <a:pt x="0" y="2561463"/>
                </a:moveTo>
                <a:lnTo>
                  <a:pt x="4810260" y="2561463"/>
                </a:lnTo>
                <a:lnTo>
                  <a:pt x="4810260" y="0"/>
                </a:lnTo>
                <a:lnTo>
                  <a:pt x="0" y="0"/>
                </a:lnTo>
                <a:lnTo>
                  <a:pt x="0" y="2561463"/>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8" name="Slide Number Placeholder 7">
            <a:extLst>
              <a:ext uri="{FF2B5EF4-FFF2-40B4-BE49-F238E27FC236}">
                <a16:creationId xmlns:a16="http://schemas.microsoft.com/office/drawing/2014/main" id="{78AB7CDB-7F6A-AC0C-2F58-EE228B1ACB7A}"/>
              </a:ext>
            </a:extLst>
          </p:cNvPr>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FE0B3"/>
        </a:solidFill>
        <a:effectLst/>
      </p:bgPr>
    </p:bg>
    <p:spTree>
      <p:nvGrpSpPr>
        <p:cNvPr id="1" name=""/>
        <p:cNvGrpSpPr/>
        <p:nvPr/>
      </p:nvGrpSpPr>
      <p:grpSpPr>
        <a:xfrm>
          <a:off x="0" y="0"/>
          <a:ext cx="0" cy="0"/>
          <a:chOff x="0" y="0"/>
          <a:chExt cx="0" cy="0"/>
        </a:xfrm>
      </p:grpSpPr>
      <p:sp>
        <p:nvSpPr>
          <p:cNvPr id="2" name="Freeform 2"/>
          <p:cNvSpPr/>
          <p:nvPr/>
        </p:nvSpPr>
        <p:spPr>
          <a:xfrm>
            <a:off x="-696686" y="-509185"/>
            <a:ext cx="3347913" cy="3347913"/>
          </a:xfrm>
          <a:custGeom>
            <a:avLst/>
            <a:gdLst/>
            <a:ahLst/>
            <a:cxnLst/>
            <a:rect l="l" t="t" r="r" b="b"/>
            <a:pathLst>
              <a:path w="3347913" h="3347913">
                <a:moveTo>
                  <a:pt x="0" y="0"/>
                </a:moveTo>
                <a:lnTo>
                  <a:pt x="3347913" y="0"/>
                </a:lnTo>
                <a:lnTo>
                  <a:pt x="3347913" y="3347913"/>
                </a:lnTo>
                <a:lnTo>
                  <a:pt x="0" y="33479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flipV="1">
            <a:off x="-944260" y="-280616"/>
            <a:ext cx="5403316" cy="1445387"/>
          </a:xfrm>
          <a:custGeom>
            <a:avLst/>
            <a:gdLst/>
            <a:ahLst/>
            <a:cxnLst/>
            <a:rect l="l" t="t" r="r" b="b"/>
            <a:pathLst>
              <a:path w="5403316" h="1445387">
                <a:moveTo>
                  <a:pt x="0" y="1445387"/>
                </a:moveTo>
                <a:lnTo>
                  <a:pt x="5403316" y="1445387"/>
                </a:lnTo>
                <a:lnTo>
                  <a:pt x="5403316" y="0"/>
                </a:lnTo>
                <a:lnTo>
                  <a:pt x="0" y="0"/>
                </a:lnTo>
                <a:lnTo>
                  <a:pt x="0" y="1445387"/>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rot="-10800000">
            <a:off x="15585344" y="8104060"/>
            <a:ext cx="3347913" cy="3347913"/>
          </a:xfrm>
          <a:custGeom>
            <a:avLst/>
            <a:gdLst/>
            <a:ahLst/>
            <a:cxnLst/>
            <a:rect l="l" t="t" r="r" b="b"/>
            <a:pathLst>
              <a:path w="3347913" h="3347913">
                <a:moveTo>
                  <a:pt x="0" y="0"/>
                </a:moveTo>
                <a:lnTo>
                  <a:pt x="3347912" y="0"/>
                </a:lnTo>
                <a:lnTo>
                  <a:pt x="3347912" y="3347913"/>
                </a:lnTo>
                <a:lnTo>
                  <a:pt x="0" y="33479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a:off x="14028202" y="9258300"/>
            <a:ext cx="5403316" cy="1445387"/>
          </a:xfrm>
          <a:custGeom>
            <a:avLst/>
            <a:gdLst/>
            <a:ahLst/>
            <a:cxnLst/>
            <a:rect l="l" t="t" r="r" b="b"/>
            <a:pathLst>
              <a:path w="5403316" h="1445387">
                <a:moveTo>
                  <a:pt x="0" y="0"/>
                </a:moveTo>
                <a:lnTo>
                  <a:pt x="5403316" y="0"/>
                </a:lnTo>
                <a:lnTo>
                  <a:pt x="5403316" y="1445387"/>
                </a:lnTo>
                <a:lnTo>
                  <a:pt x="0" y="144538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 name="Freeform 6"/>
          <p:cNvSpPr/>
          <p:nvPr/>
        </p:nvSpPr>
        <p:spPr>
          <a:xfrm rot="-5400000">
            <a:off x="-774430" y="4441537"/>
            <a:ext cx="7430097" cy="3648816"/>
          </a:xfrm>
          <a:custGeom>
            <a:avLst/>
            <a:gdLst/>
            <a:ahLst/>
            <a:cxnLst/>
            <a:rect l="l" t="t" r="r" b="b"/>
            <a:pathLst>
              <a:path w="7430097" h="3648816">
                <a:moveTo>
                  <a:pt x="0" y="0"/>
                </a:moveTo>
                <a:lnTo>
                  <a:pt x="7430097" y="0"/>
                </a:lnTo>
                <a:lnTo>
                  <a:pt x="7430097" y="3648816"/>
                </a:lnTo>
                <a:lnTo>
                  <a:pt x="0" y="364881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7" name="Freeform 7"/>
          <p:cNvSpPr/>
          <p:nvPr/>
        </p:nvSpPr>
        <p:spPr>
          <a:xfrm rot="-5400000">
            <a:off x="3361158" y="4441537"/>
            <a:ext cx="7430097" cy="3648816"/>
          </a:xfrm>
          <a:custGeom>
            <a:avLst/>
            <a:gdLst/>
            <a:ahLst/>
            <a:cxnLst/>
            <a:rect l="l" t="t" r="r" b="b"/>
            <a:pathLst>
              <a:path w="7430097" h="3648816">
                <a:moveTo>
                  <a:pt x="0" y="0"/>
                </a:moveTo>
                <a:lnTo>
                  <a:pt x="7430096" y="0"/>
                </a:lnTo>
                <a:lnTo>
                  <a:pt x="7430096" y="3648816"/>
                </a:lnTo>
                <a:lnTo>
                  <a:pt x="0" y="364881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8" name="Freeform 8"/>
          <p:cNvSpPr/>
          <p:nvPr/>
        </p:nvSpPr>
        <p:spPr>
          <a:xfrm rot="-5400000">
            <a:off x="7496746" y="4441537"/>
            <a:ext cx="7430097" cy="3648816"/>
          </a:xfrm>
          <a:custGeom>
            <a:avLst/>
            <a:gdLst/>
            <a:ahLst/>
            <a:cxnLst/>
            <a:rect l="l" t="t" r="r" b="b"/>
            <a:pathLst>
              <a:path w="7430097" h="3648816">
                <a:moveTo>
                  <a:pt x="0" y="0"/>
                </a:moveTo>
                <a:lnTo>
                  <a:pt x="7430096" y="0"/>
                </a:lnTo>
                <a:lnTo>
                  <a:pt x="7430096" y="3648816"/>
                </a:lnTo>
                <a:lnTo>
                  <a:pt x="0" y="364881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9" name="Freeform 9"/>
          <p:cNvSpPr/>
          <p:nvPr/>
        </p:nvSpPr>
        <p:spPr>
          <a:xfrm rot="-5400000">
            <a:off x="11632333" y="4441537"/>
            <a:ext cx="7430097" cy="3648816"/>
          </a:xfrm>
          <a:custGeom>
            <a:avLst/>
            <a:gdLst/>
            <a:ahLst/>
            <a:cxnLst/>
            <a:rect l="l" t="t" r="r" b="b"/>
            <a:pathLst>
              <a:path w="7430097" h="3648816">
                <a:moveTo>
                  <a:pt x="0" y="0"/>
                </a:moveTo>
                <a:lnTo>
                  <a:pt x="7430097" y="0"/>
                </a:lnTo>
                <a:lnTo>
                  <a:pt x="7430097" y="3648816"/>
                </a:lnTo>
                <a:lnTo>
                  <a:pt x="0" y="364881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0" name="Freeform 10"/>
          <p:cNvSpPr/>
          <p:nvPr/>
        </p:nvSpPr>
        <p:spPr>
          <a:xfrm>
            <a:off x="6171481" y="3058468"/>
            <a:ext cx="1919454" cy="1350816"/>
          </a:xfrm>
          <a:custGeom>
            <a:avLst/>
            <a:gdLst/>
            <a:ahLst/>
            <a:cxnLst/>
            <a:rect l="l" t="t" r="r" b="b"/>
            <a:pathLst>
              <a:path w="1919454" h="1350816">
                <a:moveTo>
                  <a:pt x="0" y="0"/>
                </a:moveTo>
                <a:lnTo>
                  <a:pt x="1919454" y="0"/>
                </a:lnTo>
                <a:lnTo>
                  <a:pt x="1919454" y="1350816"/>
                </a:lnTo>
                <a:lnTo>
                  <a:pt x="0" y="135081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11" name="Freeform 11"/>
          <p:cNvSpPr/>
          <p:nvPr/>
        </p:nvSpPr>
        <p:spPr>
          <a:xfrm>
            <a:off x="2198135" y="2991393"/>
            <a:ext cx="1484966" cy="1484966"/>
          </a:xfrm>
          <a:custGeom>
            <a:avLst/>
            <a:gdLst/>
            <a:ahLst/>
            <a:cxnLst/>
            <a:rect l="l" t="t" r="r" b="b"/>
            <a:pathLst>
              <a:path w="1484966" h="1484966">
                <a:moveTo>
                  <a:pt x="0" y="0"/>
                </a:moveTo>
                <a:lnTo>
                  <a:pt x="1484967" y="0"/>
                </a:lnTo>
                <a:lnTo>
                  <a:pt x="1484967" y="1484966"/>
                </a:lnTo>
                <a:lnTo>
                  <a:pt x="0" y="1484966"/>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12" name="Freeform 12"/>
          <p:cNvSpPr/>
          <p:nvPr/>
        </p:nvSpPr>
        <p:spPr>
          <a:xfrm flipH="1">
            <a:off x="10516827" y="2991393"/>
            <a:ext cx="1407364" cy="1708484"/>
          </a:xfrm>
          <a:custGeom>
            <a:avLst/>
            <a:gdLst/>
            <a:ahLst/>
            <a:cxnLst/>
            <a:rect l="l" t="t" r="r" b="b"/>
            <a:pathLst>
              <a:path w="1407364" h="1708484">
                <a:moveTo>
                  <a:pt x="1407364" y="0"/>
                </a:moveTo>
                <a:lnTo>
                  <a:pt x="0" y="0"/>
                </a:lnTo>
                <a:lnTo>
                  <a:pt x="0" y="1708484"/>
                </a:lnTo>
                <a:lnTo>
                  <a:pt x="1407364" y="1708484"/>
                </a:lnTo>
                <a:lnTo>
                  <a:pt x="1407364"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sp>
        <p:nvSpPr>
          <p:cNvPr id="13" name="Freeform 13"/>
          <p:cNvSpPr/>
          <p:nvPr/>
        </p:nvSpPr>
        <p:spPr>
          <a:xfrm>
            <a:off x="14389305" y="3005739"/>
            <a:ext cx="1916152" cy="1456275"/>
          </a:xfrm>
          <a:custGeom>
            <a:avLst/>
            <a:gdLst/>
            <a:ahLst/>
            <a:cxnLst/>
            <a:rect l="l" t="t" r="r" b="b"/>
            <a:pathLst>
              <a:path w="1916152" h="1456275">
                <a:moveTo>
                  <a:pt x="0" y="0"/>
                </a:moveTo>
                <a:lnTo>
                  <a:pt x="1916152" y="0"/>
                </a:lnTo>
                <a:lnTo>
                  <a:pt x="1916152" y="1456275"/>
                </a:lnTo>
                <a:lnTo>
                  <a:pt x="0" y="1456275"/>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sp>
        <p:nvSpPr>
          <p:cNvPr id="14" name="TextBox 14"/>
          <p:cNvSpPr txBox="1"/>
          <p:nvPr/>
        </p:nvSpPr>
        <p:spPr>
          <a:xfrm>
            <a:off x="5167277" y="97917"/>
            <a:ext cx="7953446" cy="1066854"/>
          </a:xfrm>
          <a:prstGeom prst="rect">
            <a:avLst/>
          </a:prstGeom>
        </p:spPr>
        <p:txBody>
          <a:bodyPr lIns="0" tIns="0" rIns="0" bIns="0" rtlCol="0" anchor="t">
            <a:spAutoFit/>
          </a:bodyPr>
          <a:lstStyle/>
          <a:p>
            <a:pPr marL="0" lvl="0" indent="0" algn="ctr">
              <a:lnSpc>
                <a:spcPts val="7440"/>
              </a:lnSpc>
            </a:pPr>
            <a:r>
              <a:rPr lang="en-US" sz="6200" b="1" spc="124">
                <a:solidFill>
                  <a:srgbClr val="005DAA"/>
                </a:solidFill>
                <a:latin typeface="ITC Avant Garde Gothic Bold"/>
                <a:ea typeface="ITC Avant Garde Gothic Bold"/>
                <a:cs typeface="ITC Avant Garde Gothic Bold"/>
                <a:sym typeface="ITC Avant Garde Gothic Bold"/>
              </a:rPr>
              <a:t>Learning Styles</a:t>
            </a:r>
          </a:p>
        </p:txBody>
      </p:sp>
      <p:sp>
        <p:nvSpPr>
          <p:cNvPr id="15" name="TextBox 15"/>
          <p:cNvSpPr txBox="1"/>
          <p:nvPr/>
        </p:nvSpPr>
        <p:spPr>
          <a:xfrm>
            <a:off x="1166925" y="4878931"/>
            <a:ext cx="3598102" cy="740435"/>
          </a:xfrm>
          <a:prstGeom prst="rect">
            <a:avLst/>
          </a:prstGeom>
        </p:spPr>
        <p:txBody>
          <a:bodyPr lIns="0" tIns="0" rIns="0" bIns="0" rtlCol="0" anchor="t">
            <a:spAutoFit/>
          </a:bodyPr>
          <a:lstStyle/>
          <a:p>
            <a:pPr algn="ctr">
              <a:lnSpc>
                <a:spcPts val="6162"/>
              </a:lnSpc>
            </a:pPr>
            <a:r>
              <a:rPr lang="en-US" sz="4108" b="1" spc="41">
                <a:solidFill>
                  <a:srgbClr val="FFFFFF"/>
                </a:solidFill>
                <a:latin typeface="Nunito Bold"/>
                <a:ea typeface="Nunito Bold"/>
                <a:cs typeface="Nunito Bold"/>
                <a:sym typeface="Nunito Bold"/>
              </a:rPr>
              <a:t>Auditory</a:t>
            </a:r>
          </a:p>
        </p:txBody>
      </p:sp>
      <p:sp>
        <p:nvSpPr>
          <p:cNvPr id="16" name="TextBox 16"/>
          <p:cNvSpPr txBox="1"/>
          <p:nvPr/>
        </p:nvSpPr>
        <p:spPr>
          <a:xfrm>
            <a:off x="5332157" y="4878931"/>
            <a:ext cx="3598102" cy="740435"/>
          </a:xfrm>
          <a:prstGeom prst="rect">
            <a:avLst/>
          </a:prstGeom>
        </p:spPr>
        <p:txBody>
          <a:bodyPr lIns="0" tIns="0" rIns="0" bIns="0" rtlCol="0" anchor="t">
            <a:spAutoFit/>
          </a:bodyPr>
          <a:lstStyle/>
          <a:p>
            <a:pPr algn="ctr">
              <a:lnSpc>
                <a:spcPts val="6162"/>
              </a:lnSpc>
            </a:pPr>
            <a:r>
              <a:rPr lang="en-US" sz="4108" b="1" spc="41">
                <a:solidFill>
                  <a:srgbClr val="FFFFFF"/>
                </a:solidFill>
                <a:latin typeface="Nunito Bold"/>
                <a:ea typeface="Nunito Bold"/>
                <a:cs typeface="Nunito Bold"/>
                <a:sym typeface="Nunito Bold"/>
              </a:rPr>
              <a:t>Visual</a:t>
            </a:r>
          </a:p>
        </p:txBody>
      </p:sp>
      <p:sp>
        <p:nvSpPr>
          <p:cNvPr id="17" name="TextBox 17"/>
          <p:cNvSpPr txBox="1"/>
          <p:nvPr/>
        </p:nvSpPr>
        <p:spPr>
          <a:xfrm>
            <a:off x="9470193" y="4878931"/>
            <a:ext cx="3598102" cy="740435"/>
          </a:xfrm>
          <a:prstGeom prst="rect">
            <a:avLst/>
          </a:prstGeom>
        </p:spPr>
        <p:txBody>
          <a:bodyPr lIns="0" tIns="0" rIns="0" bIns="0" rtlCol="0" anchor="t">
            <a:spAutoFit/>
          </a:bodyPr>
          <a:lstStyle/>
          <a:p>
            <a:pPr algn="ctr">
              <a:lnSpc>
                <a:spcPts val="6162"/>
              </a:lnSpc>
            </a:pPr>
            <a:r>
              <a:rPr lang="en-US" sz="4108" b="1" spc="41">
                <a:solidFill>
                  <a:srgbClr val="FFFFFF"/>
                </a:solidFill>
                <a:latin typeface="Nunito Bold"/>
                <a:ea typeface="Nunito Bold"/>
                <a:cs typeface="Nunito Bold"/>
                <a:sym typeface="Nunito Bold"/>
              </a:rPr>
              <a:t>Kinesthetic</a:t>
            </a:r>
          </a:p>
        </p:txBody>
      </p:sp>
      <p:sp>
        <p:nvSpPr>
          <p:cNvPr id="18" name="TextBox 18"/>
          <p:cNvSpPr txBox="1"/>
          <p:nvPr/>
        </p:nvSpPr>
        <p:spPr>
          <a:xfrm>
            <a:off x="13548331" y="4532203"/>
            <a:ext cx="3598102" cy="1199679"/>
          </a:xfrm>
          <a:prstGeom prst="rect">
            <a:avLst/>
          </a:prstGeom>
        </p:spPr>
        <p:txBody>
          <a:bodyPr lIns="0" tIns="0" rIns="0" bIns="0" rtlCol="0" anchor="t">
            <a:spAutoFit/>
          </a:bodyPr>
          <a:lstStyle/>
          <a:p>
            <a:pPr algn="ctr">
              <a:lnSpc>
                <a:spcPts val="4724"/>
              </a:lnSpc>
            </a:pPr>
            <a:r>
              <a:rPr lang="en-US" sz="4108" b="1" spc="41">
                <a:solidFill>
                  <a:srgbClr val="FFFFFF"/>
                </a:solidFill>
                <a:latin typeface="Nunito Bold"/>
                <a:ea typeface="Nunito Bold"/>
                <a:cs typeface="Nunito Bold"/>
                <a:sym typeface="Nunito Bold"/>
              </a:rPr>
              <a:t>Reading/ Writing</a:t>
            </a:r>
          </a:p>
        </p:txBody>
      </p:sp>
      <p:sp>
        <p:nvSpPr>
          <p:cNvPr id="19" name="TextBox 19"/>
          <p:cNvSpPr txBox="1"/>
          <p:nvPr/>
        </p:nvSpPr>
        <p:spPr>
          <a:xfrm>
            <a:off x="1186371" y="5826994"/>
            <a:ext cx="3508495" cy="2948077"/>
          </a:xfrm>
          <a:prstGeom prst="rect">
            <a:avLst/>
          </a:prstGeom>
        </p:spPr>
        <p:txBody>
          <a:bodyPr lIns="0" tIns="0" rIns="0" bIns="0" rtlCol="0" anchor="t">
            <a:spAutoFit/>
          </a:bodyPr>
          <a:lstStyle/>
          <a:p>
            <a:pPr algn="ctr">
              <a:lnSpc>
                <a:spcPts val="4695"/>
              </a:lnSpc>
            </a:pPr>
            <a:r>
              <a:rPr lang="en-US" sz="3130" b="1" spc="31">
                <a:solidFill>
                  <a:srgbClr val="FFFFFF"/>
                </a:solidFill>
                <a:latin typeface="Nunito Medium"/>
                <a:ea typeface="Nunito Medium"/>
                <a:cs typeface="Nunito Medium"/>
                <a:sym typeface="Nunito Medium"/>
              </a:rPr>
              <a:t>Listen to verbal descriptions of a task, repeat instructions or paraphrase.</a:t>
            </a:r>
          </a:p>
        </p:txBody>
      </p:sp>
      <p:sp>
        <p:nvSpPr>
          <p:cNvPr id="20" name="TextBox 20"/>
          <p:cNvSpPr txBox="1"/>
          <p:nvPr/>
        </p:nvSpPr>
        <p:spPr>
          <a:xfrm>
            <a:off x="5368099" y="5826994"/>
            <a:ext cx="3469602" cy="2948077"/>
          </a:xfrm>
          <a:prstGeom prst="rect">
            <a:avLst/>
          </a:prstGeom>
        </p:spPr>
        <p:txBody>
          <a:bodyPr lIns="0" tIns="0" rIns="0" bIns="0" rtlCol="0" anchor="t">
            <a:spAutoFit/>
          </a:bodyPr>
          <a:lstStyle/>
          <a:p>
            <a:pPr algn="ctr">
              <a:lnSpc>
                <a:spcPts val="4695"/>
              </a:lnSpc>
            </a:pPr>
            <a:r>
              <a:rPr lang="en-US" sz="3130" b="1" spc="31">
                <a:solidFill>
                  <a:srgbClr val="FFFFFF"/>
                </a:solidFill>
                <a:latin typeface="Nunito Medium"/>
                <a:ea typeface="Nunito Medium"/>
                <a:cs typeface="Nunito Medium"/>
                <a:sym typeface="Nunito Medium"/>
              </a:rPr>
              <a:t>Watch a demonstration or video, interpret  graphs or other visualization tools.</a:t>
            </a:r>
          </a:p>
        </p:txBody>
      </p:sp>
      <p:sp>
        <p:nvSpPr>
          <p:cNvPr id="21" name="TextBox 21"/>
          <p:cNvSpPr txBox="1"/>
          <p:nvPr/>
        </p:nvSpPr>
        <p:spPr>
          <a:xfrm>
            <a:off x="9470193" y="5826994"/>
            <a:ext cx="3551346" cy="3544399"/>
          </a:xfrm>
          <a:prstGeom prst="rect">
            <a:avLst/>
          </a:prstGeom>
        </p:spPr>
        <p:txBody>
          <a:bodyPr lIns="0" tIns="0" rIns="0" bIns="0" rtlCol="0" anchor="t">
            <a:spAutoFit/>
          </a:bodyPr>
          <a:lstStyle/>
          <a:p>
            <a:pPr algn="ctr">
              <a:lnSpc>
                <a:spcPts val="4695"/>
              </a:lnSpc>
            </a:pPr>
            <a:r>
              <a:rPr lang="en-US" sz="3130" b="1" spc="31">
                <a:solidFill>
                  <a:srgbClr val="FFFFFF"/>
                </a:solidFill>
                <a:latin typeface="Nunito Medium"/>
                <a:ea typeface="Nunito Medium"/>
                <a:cs typeface="Nunito Medium"/>
                <a:sym typeface="Nunito Medium"/>
              </a:rPr>
              <a:t>Hands on learning,</a:t>
            </a:r>
          </a:p>
          <a:p>
            <a:pPr algn="ctr">
              <a:lnSpc>
                <a:spcPts val="4695"/>
              </a:lnSpc>
            </a:pPr>
            <a:r>
              <a:rPr lang="en-US" sz="3130" b="1" spc="31">
                <a:solidFill>
                  <a:srgbClr val="FFFFFF"/>
                </a:solidFill>
                <a:latin typeface="Nunito Medium"/>
                <a:ea typeface="Nunito Medium"/>
                <a:cs typeface="Nunito Medium"/>
                <a:sym typeface="Nunito Medium"/>
              </a:rPr>
              <a:t>attempt a task, shadow the movements or activities to practice skills.</a:t>
            </a:r>
          </a:p>
        </p:txBody>
      </p:sp>
      <p:sp>
        <p:nvSpPr>
          <p:cNvPr id="22" name="TextBox 22"/>
          <p:cNvSpPr txBox="1"/>
          <p:nvPr/>
        </p:nvSpPr>
        <p:spPr>
          <a:xfrm>
            <a:off x="13612580" y="5826994"/>
            <a:ext cx="3469602" cy="3544399"/>
          </a:xfrm>
          <a:prstGeom prst="rect">
            <a:avLst/>
          </a:prstGeom>
        </p:spPr>
        <p:txBody>
          <a:bodyPr lIns="0" tIns="0" rIns="0" bIns="0" rtlCol="0" anchor="t">
            <a:spAutoFit/>
          </a:bodyPr>
          <a:lstStyle/>
          <a:p>
            <a:pPr algn="ctr">
              <a:lnSpc>
                <a:spcPts val="4695"/>
              </a:lnSpc>
            </a:pPr>
            <a:r>
              <a:rPr lang="en-US" sz="3130" b="1" spc="31">
                <a:solidFill>
                  <a:srgbClr val="FFFFFF"/>
                </a:solidFill>
                <a:latin typeface="Nunito Medium"/>
                <a:ea typeface="Nunito Medium"/>
                <a:cs typeface="Nunito Medium"/>
                <a:sym typeface="Nunito Medium"/>
              </a:rPr>
              <a:t>Used in both RI and OJT. Provide  descriptions of tasks in writing or have apprentices write steps down. </a:t>
            </a:r>
          </a:p>
        </p:txBody>
      </p:sp>
      <p:sp>
        <p:nvSpPr>
          <p:cNvPr id="23" name="TextBox 23"/>
          <p:cNvSpPr txBox="1"/>
          <p:nvPr/>
        </p:nvSpPr>
        <p:spPr>
          <a:xfrm>
            <a:off x="2651227" y="1134489"/>
            <a:ext cx="14608073" cy="1192638"/>
          </a:xfrm>
          <a:prstGeom prst="rect">
            <a:avLst/>
          </a:prstGeom>
        </p:spPr>
        <p:txBody>
          <a:bodyPr lIns="0" tIns="0" rIns="0" bIns="0" rtlCol="0" anchor="t">
            <a:spAutoFit/>
          </a:bodyPr>
          <a:lstStyle/>
          <a:p>
            <a:pPr algn="l">
              <a:lnSpc>
                <a:spcPts val="4800"/>
              </a:lnSpc>
            </a:pPr>
            <a:r>
              <a:rPr lang="en-US" sz="3200" b="1" spc="32">
                <a:solidFill>
                  <a:srgbClr val="000000"/>
                </a:solidFill>
                <a:latin typeface="Nunito Bold"/>
                <a:ea typeface="Nunito Bold"/>
                <a:cs typeface="Nunito Bold"/>
                <a:sym typeface="Nunito Bold"/>
              </a:rPr>
              <a:t>Ask apprentices what learning style they prefer. If they are unsure, offer instruction in multiple styles, then observe what works well.</a:t>
            </a:r>
          </a:p>
        </p:txBody>
      </p:sp>
      <p:sp>
        <p:nvSpPr>
          <p:cNvPr id="24" name="Slide Number Placeholder 23">
            <a:extLst>
              <a:ext uri="{FF2B5EF4-FFF2-40B4-BE49-F238E27FC236}">
                <a16:creationId xmlns:a16="http://schemas.microsoft.com/office/drawing/2014/main" id="{1133EF90-A884-052B-A9BD-AFD5844920CA}"/>
              </a:ext>
            </a:extLst>
          </p:cNvPr>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FE0B3"/>
        </a:solidFill>
        <a:effectLst/>
      </p:bgPr>
    </p:bg>
    <p:spTree>
      <p:nvGrpSpPr>
        <p:cNvPr id="1" name="">
          <a:extLst>
            <a:ext uri="{FF2B5EF4-FFF2-40B4-BE49-F238E27FC236}">
              <a16:creationId xmlns:a16="http://schemas.microsoft.com/office/drawing/2014/main" id="{9AB7505F-6C98-A1AE-503E-2162E7AC0AB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9B2B61F-0AB6-AC89-04EC-5207CF6F8D7F}"/>
              </a:ext>
            </a:extLst>
          </p:cNvPr>
          <p:cNvGrpSpPr/>
          <p:nvPr/>
        </p:nvGrpSpPr>
        <p:grpSpPr>
          <a:xfrm>
            <a:off x="1814911" y="2986488"/>
            <a:ext cx="4752178" cy="754049"/>
            <a:chOff x="0" y="0"/>
            <a:chExt cx="1643124" cy="710049"/>
          </a:xfrm>
        </p:grpSpPr>
        <p:sp>
          <p:nvSpPr>
            <p:cNvPr id="3" name="Freeform 3">
              <a:extLst>
                <a:ext uri="{FF2B5EF4-FFF2-40B4-BE49-F238E27FC236}">
                  <a16:creationId xmlns:a16="http://schemas.microsoft.com/office/drawing/2014/main" id="{FD78D797-1EF9-69B2-E982-493F77B3BF18}"/>
                </a:ext>
              </a:extLst>
            </p:cNvPr>
            <p:cNvSpPr/>
            <p:nvPr/>
          </p:nvSpPr>
          <p:spPr>
            <a:xfrm>
              <a:off x="0" y="0"/>
              <a:ext cx="1643124" cy="710049"/>
            </a:xfrm>
            <a:custGeom>
              <a:avLst/>
              <a:gdLst/>
              <a:ahLst/>
              <a:cxnLst/>
              <a:rect l="l" t="t" r="r" b="b"/>
              <a:pathLst>
                <a:path w="1643124" h="710049">
                  <a:moveTo>
                    <a:pt x="0" y="0"/>
                  </a:moveTo>
                  <a:lnTo>
                    <a:pt x="1643124" y="0"/>
                  </a:lnTo>
                  <a:lnTo>
                    <a:pt x="1643124" y="710049"/>
                  </a:lnTo>
                  <a:lnTo>
                    <a:pt x="0" y="710049"/>
                  </a:lnTo>
                  <a:close/>
                </a:path>
              </a:pathLst>
            </a:custGeom>
            <a:solidFill>
              <a:srgbClr val="000000">
                <a:alpha val="0"/>
              </a:srgbClr>
            </a:solidFill>
            <a:ln w="19050" cap="sq">
              <a:solidFill>
                <a:srgbClr val="000000"/>
              </a:solidFill>
              <a:prstDash val="solid"/>
              <a:miter/>
            </a:ln>
          </p:spPr>
          <p:txBody>
            <a:bodyPr/>
            <a:lstStyle/>
            <a:p>
              <a:endParaRPr lang="en-US"/>
            </a:p>
          </p:txBody>
        </p:sp>
        <p:sp>
          <p:nvSpPr>
            <p:cNvPr id="4" name="TextBox 4">
              <a:extLst>
                <a:ext uri="{FF2B5EF4-FFF2-40B4-BE49-F238E27FC236}">
                  <a16:creationId xmlns:a16="http://schemas.microsoft.com/office/drawing/2014/main" id="{C213D28B-B37C-78ED-A9FF-98AA4998BD45}"/>
                </a:ext>
              </a:extLst>
            </p:cNvPr>
            <p:cNvSpPr txBox="1"/>
            <p:nvPr/>
          </p:nvSpPr>
          <p:spPr>
            <a:xfrm>
              <a:off x="0" y="-104775"/>
              <a:ext cx="1643124" cy="814824"/>
            </a:xfrm>
            <a:prstGeom prst="rect">
              <a:avLst/>
            </a:prstGeom>
          </p:spPr>
          <p:txBody>
            <a:bodyPr lIns="50800" tIns="50800" rIns="50800" bIns="50800" rtlCol="0" anchor="ctr"/>
            <a:lstStyle/>
            <a:p>
              <a:pPr algn="ctr">
                <a:lnSpc>
                  <a:spcPts val="3118"/>
                </a:lnSpc>
              </a:pPr>
              <a:endParaRPr/>
            </a:p>
          </p:txBody>
        </p:sp>
      </p:grpSp>
      <p:sp>
        <p:nvSpPr>
          <p:cNvPr id="5" name="Freeform 5">
            <a:extLst>
              <a:ext uri="{FF2B5EF4-FFF2-40B4-BE49-F238E27FC236}">
                <a16:creationId xmlns:a16="http://schemas.microsoft.com/office/drawing/2014/main" id="{E8CAA209-E1CD-C2B3-F093-BF3F427A47B1}"/>
              </a:ext>
            </a:extLst>
          </p:cNvPr>
          <p:cNvSpPr/>
          <p:nvPr/>
        </p:nvSpPr>
        <p:spPr>
          <a:xfrm rot="-10800000">
            <a:off x="-344297" y="-1703699"/>
            <a:ext cx="3488871" cy="3488871"/>
          </a:xfrm>
          <a:custGeom>
            <a:avLst/>
            <a:gdLst/>
            <a:ahLst/>
            <a:cxnLst/>
            <a:rect l="l" t="t" r="r" b="b"/>
            <a:pathLst>
              <a:path w="3488871" h="3488871">
                <a:moveTo>
                  <a:pt x="0" y="0"/>
                </a:moveTo>
                <a:lnTo>
                  <a:pt x="3488871" y="0"/>
                </a:lnTo>
                <a:lnTo>
                  <a:pt x="3488871" y="3488871"/>
                </a:lnTo>
                <a:lnTo>
                  <a:pt x="0" y="34888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E6B6BC3C-D3C1-DF9B-04CC-9F53919B7B00}"/>
              </a:ext>
            </a:extLst>
          </p:cNvPr>
          <p:cNvSpPr/>
          <p:nvPr/>
        </p:nvSpPr>
        <p:spPr>
          <a:xfrm flipH="1">
            <a:off x="-3206591" y="-275346"/>
            <a:ext cx="4897825" cy="2608092"/>
          </a:xfrm>
          <a:custGeom>
            <a:avLst/>
            <a:gdLst/>
            <a:ahLst/>
            <a:cxnLst/>
            <a:rect l="l" t="t" r="r" b="b"/>
            <a:pathLst>
              <a:path w="4897825" h="2608092">
                <a:moveTo>
                  <a:pt x="4897825" y="0"/>
                </a:moveTo>
                <a:lnTo>
                  <a:pt x="0" y="0"/>
                </a:lnTo>
                <a:lnTo>
                  <a:pt x="0" y="2608092"/>
                </a:lnTo>
                <a:lnTo>
                  <a:pt x="4897825" y="2608092"/>
                </a:lnTo>
                <a:lnTo>
                  <a:pt x="489782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7" name="Group 7">
            <a:extLst>
              <a:ext uri="{FF2B5EF4-FFF2-40B4-BE49-F238E27FC236}">
                <a16:creationId xmlns:a16="http://schemas.microsoft.com/office/drawing/2014/main" id="{E25D2A8D-1C99-8BB4-DD41-5509AA120875}"/>
              </a:ext>
            </a:extLst>
          </p:cNvPr>
          <p:cNvGrpSpPr/>
          <p:nvPr/>
        </p:nvGrpSpPr>
        <p:grpSpPr>
          <a:xfrm>
            <a:off x="13589847" y="4838700"/>
            <a:ext cx="4469553" cy="1349410"/>
            <a:chOff x="0" y="0"/>
            <a:chExt cx="1177166" cy="835415"/>
          </a:xfrm>
        </p:grpSpPr>
        <p:sp>
          <p:nvSpPr>
            <p:cNvPr id="8" name="Freeform 8">
              <a:extLst>
                <a:ext uri="{FF2B5EF4-FFF2-40B4-BE49-F238E27FC236}">
                  <a16:creationId xmlns:a16="http://schemas.microsoft.com/office/drawing/2014/main" id="{A326A361-B2F6-8F40-11A5-56D77ECE46AE}"/>
                </a:ext>
              </a:extLst>
            </p:cNvPr>
            <p:cNvSpPr/>
            <p:nvPr/>
          </p:nvSpPr>
          <p:spPr>
            <a:xfrm>
              <a:off x="0" y="0"/>
              <a:ext cx="1177166" cy="835415"/>
            </a:xfrm>
            <a:custGeom>
              <a:avLst/>
              <a:gdLst/>
              <a:ahLst/>
              <a:cxnLst/>
              <a:rect l="l" t="t" r="r" b="b"/>
              <a:pathLst>
                <a:path w="1177166" h="835415">
                  <a:moveTo>
                    <a:pt x="0" y="0"/>
                  </a:moveTo>
                  <a:lnTo>
                    <a:pt x="1177166" y="0"/>
                  </a:lnTo>
                  <a:lnTo>
                    <a:pt x="1177166" y="835415"/>
                  </a:lnTo>
                  <a:lnTo>
                    <a:pt x="0" y="835415"/>
                  </a:lnTo>
                  <a:close/>
                </a:path>
              </a:pathLst>
            </a:custGeom>
            <a:solidFill>
              <a:srgbClr val="000000">
                <a:alpha val="0"/>
              </a:srgbClr>
            </a:solidFill>
            <a:ln w="19050" cap="sq">
              <a:solidFill>
                <a:srgbClr val="000000"/>
              </a:solidFill>
              <a:prstDash val="solid"/>
              <a:miter/>
            </a:ln>
          </p:spPr>
          <p:txBody>
            <a:bodyPr/>
            <a:lstStyle/>
            <a:p>
              <a:endParaRPr lang="en-US"/>
            </a:p>
          </p:txBody>
        </p:sp>
        <p:sp>
          <p:nvSpPr>
            <p:cNvPr id="9" name="TextBox 9">
              <a:extLst>
                <a:ext uri="{FF2B5EF4-FFF2-40B4-BE49-F238E27FC236}">
                  <a16:creationId xmlns:a16="http://schemas.microsoft.com/office/drawing/2014/main" id="{0F26B797-1640-3979-25C6-58AAD62F6781}"/>
                </a:ext>
              </a:extLst>
            </p:cNvPr>
            <p:cNvSpPr txBox="1"/>
            <p:nvPr/>
          </p:nvSpPr>
          <p:spPr>
            <a:xfrm>
              <a:off x="0" y="-104775"/>
              <a:ext cx="1177166" cy="940190"/>
            </a:xfrm>
            <a:prstGeom prst="rect">
              <a:avLst/>
            </a:prstGeom>
          </p:spPr>
          <p:txBody>
            <a:bodyPr lIns="50800" tIns="50800" rIns="50800" bIns="50800" rtlCol="0" anchor="ctr"/>
            <a:lstStyle/>
            <a:p>
              <a:pPr algn="ctr">
                <a:lnSpc>
                  <a:spcPts val="3118"/>
                </a:lnSpc>
              </a:pPr>
              <a:endParaRPr/>
            </a:p>
          </p:txBody>
        </p:sp>
      </p:grpSp>
      <p:sp>
        <p:nvSpPr>
          <p:cNvPr id="10" name="Freeform 10">
            <a:extLst>
              <a:ext uri="{FF2B5EF4-FFF2-40B4-BE49-F238E27FC236}">
                <a16:creationId xmlns:a16="http://schemas.microsoft.com/office/drawing/2014/main" id="{99C42715-BDFF-893E-E6B2-4EF2B32CB49C}"/>
              </a:ext>
            </a:extLst>
          </p:cNvPr>
          <p:cNvSpPr/>
          <p:nvPr/>
        </p:nvSpPr>
        <p:spPr>
          <a:xfrm>
            <a:off x="15514864" y="8501828"/>
            <a:ext cx="3488871" cy="3488871"/>
          </a:xfrm>
          <a:custGeom>
            <a:avLst/>
            <a:gdLst/>
            <a:ahLst/>
            <a:cxnLst/>
            <a:rect l="l" t="t" r="r" b="b"/>
            <a:pathLst>
              <a:path w="3488871" h="3488871">
                <a:moveTo>
                  <a:pt x="0" y="0"/>
                </a:moveTo>
                <a:lnTo>
                  <a:pt x="3488872" y="0"/>
                </a:lnTo>
                <a:lnTo>
                  <a:pt x="3488872" y="3488871"/>
                </a:lnTo>
                <a:lnTo>
                  <a:pt x="0" y="34888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66704FE6-778E-622D-DCA6-A3231A18A673}"/>
              </a:ext>
            </a:extLst>
          </p:cNvPr>
          <p:cNvSpPr/>
          <p:nvPr/>
        </p:nvSpPr>
        <p:spPr>
          <a:xfrm rot="-599018" flipV="1">
            <a:off x="16781220" y="7682111"/>
            <a:ext cx="4897825" cy="2608092"/>
          </a:xfrm>
          <a:custGeom>
            <a:avLst/>
            <a:gdLst/>
            <a:ahLst/>
            <a:cxnLst/>
            <a:rect l="l" t="t" r="r" b="b"/>
            <a:pathLst>
              <a:path w="4897825" h="2608092">
                <a:moveTo>
                  <a:pt x="0" y="2608092"/>
                </a:moveTo>
                <a:lnTo>
                  <a:pt x="4897825" y="2608092"/>
                </a:lnTo>
                <a:lnTo>
                  <a:pt x="4897825" y="0"/>
                </a:lnTo>
                <a:lnTo>
                  <a:pt x="0" y="0"/>
                </a:lnTo>
                <a:lnTo>
                  <a:pt x="0" y="2608092"/>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2" name="Group 12">
            <a:extLst>
              <a:ext uri="{FF2B5EF4-FFF2-40B4-BE49-F238E27FC236}">
                <a16:creationId xmlns:a16="http://schemas.microsoft.com/office/drawing/2014/main" id="{969D8D6E-8774-72AD-C98B-278B3A39213C}"/>
              </a:ext>
            </a:extLst>
          </p:cNvPr>
          <p:cNvGrpSpPr/>
          <p:nvPr/>
        </p:nvGrpSpPr>
        <p:grpSpPr>
          <a:xfrm>
            <a:off x="6652780" y="9334500"/>
            <a:ext cx="4925717" cy="749629"/>
            <a:chOff x="0" y="0"/>
            <a:chExt cx="1297308" cy="197433"/>
          </a:xfrm>
        </p:grpSpPr>
        <p:sp>
          <p:nvSpPr>
            <p:cNvPr id="13" name="Freeform 13">
              <a:extLst>
                <a:ext uri="{FF2B5EF4-FFF2-40B4-BE49-F238E27FC236}">
                  <a16:creationId xmlns:a16="http://schemas.microsoft.com/office/drawing/2014/main" id="{62A57EE7-BF88-54D3-7AD1-D9728E998186}"/>
                </a:ext>
              </a:extLst>
            </p:cNvPr>
            <p:cNvSpPr/>
            <p:nvPr/>
          </p:nvSpPr>
          <p:spPr>
            <a:xfrm>
              <a:off x="0" y="0"/>
              <a:ext cx="1297308" cy="197433"/>
            </a:xfrm>
            <a:custGeom>
              <a:avLst/>
              <a:gdLst/>
              <a:ahLst/>
              <a:cxnLst/>
              <a:rect l="l" t="t" r="r" b="b"/>
              <a:pathLst>
                <a:path w="1297308" h="197433">
                  <a:moveTo>
                    <a:pt x="0" y="0"/>
                  </a:moveTo>
                  <a:lnTo>
                    <a:pt x="1297308" y="0"/>
                  </a:lnTo>
                  <a:lnTo>
                    <a:pt x="1297308" y="197433"/>
                  </a:lnTo>
                  <a:lnTo>
                    <a:pt x="0" y="197433"/>
                  </a:lnTo>
                  <a:close/>
                </a:path>
              </a:pathLst>
            </a:custGeom>
            <a:solidFill>
              <a:srgbClr val="000000">
                <a:alpha val="0"/>
              </a:srgbClr>
            </a:solidFill>
            <a:ln w="19050" cap="sq">
              <a:solidFill>
                <a:srgbClr val="000000"/>
              </a:solidFill>
              <a:prstDash val="solid"/>
              <a:miter/>
            </a:ln>
          </p:spPr>
          <p:txBody>
            <a:bodyPr/>
            <a:lstStyle/>
            <a:p>
              <a:endParaRPr lang="en-US"/>
            </a:p>
          </p:txBody>
        </p:sp>
        <p:sp>
          <p:nvSpPr>
            <p:cNvPr id="14" name="TextBox 14">
              <a:extLst>
                <a:ext uri="{FF2B5EF4-FFF2-40B4-BE49-F238E27FC236}">
                  <a16:creationId xmlns:a16="http://schemas.microsoft.com/office/drawing/2014/main" id="{3E150FBA-FBC7-CDC8-9D14-45E0364B88F5}"/>
                </a:ext>
              </a:extLst>
            </p:cNvPr>
            <p:cNvSpPr txBox="1"/>
            <p:nvPr/>
          </p:nvSpPr>
          <p:spPr>
            <a:xfrm>
              <a:off x="0" y="-104775"/>
              <a:ext cx="1297308" cy="302208"/>
            </a:xfrm>
            <a:prstGeom prst="rect">
              <a:avLst/>
            </a:prstGeom>
          </p:spPr>
          <p:txBody>
            <a:bodyPr lIns="50800" tIns="50800" rIns="50800" bIns="50800" rtlCol="0" anchor="ctr"/>
            <a:lstStyle/>
            <a:p>
              <a:pPr algn="ctr">
                <a:lnSpc>
                  <a:spcPts val="3118"/>
                </a:lnSpc>
              </a:pPr>
              <a:endParaRPr/>
            </a:p>
          </p:txBody>
        </p:sp>
      </p:grpSp>
      <p:sp>
        <p:nvSpPr>
          <p:cNvPr id="15" name="Freeform 15">
            <a:extLst>
              <a:ext uri="{FF2B5EF4-FFF2-40B4-BE49-F238E27FC236}">
                <a16:creationId xmlns:a16="http://schemas.microsoft.com/office/drawing/2014/main" id="{5CC3D885-440E-EA1E-2D0F-71C117FB26E9}"/>
              </a:ext>
            </a:extLst>
          </p:cNvPr>
          <p:cNvSpPr/>
          <p:nvPr/>
        </p:nvSpPr>
        <p:spPr>
          <a:xfrm rot="-8100000">
            <a:off x="7249690" y="6349591"/>
            <a:ext cx="3788621" cy="3931753"/>
          </a:xfrm>
          <a:custGeom>
            <a:avLst/>
            <a:gdLst/>
            <a:ahLst/>
            <a:cxnLst/>
            <a:rect l="l" t="t" r="r" b="b"/>
            <a:pathLst>
              <a:path w="3788621" h="3931753">
                <a:moveTo>
                  <a:pt x="0" y="0"/>
                </a:moveTo>
                <a:lnTo>
                  <a:pt x="3788620" y="0"/>
                </a:lnTo>
                <a:lnTo>
                  <a:pt x="3788620" y="3931753"/>
                </a:lnTo>
                <a:lnTo>
                  <a:pt x="0" y="39317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16" name="Group 16">
            <a:extLst>
              <a:ext uri="{FF2B5EF4-FFF2-40B4-BE49-F238E27FC236}">
                <a16:creationId xmlns:a16="http://schemas.microsoft.com/office/drawing/2014/main" id="{1B8E674D-569D-779C-4A9A-B642B688A432}"/>
              </a:ext>
            </a:extLst>
          </p:cNvPr>
          <p:cNvGrpSpPr/>
          <p:nvPr/>
        </p:nvGrpSpPr>
        <p:grpSpPr>
          <a:xfrm>
            <a:off x="11654556" y="2405455"/>
            <a:ext cx="4295637" cy="1349410"/>
            <a:chOff x="0" y="0"/>
            <a:chExt cx="1643124" cy="710049"/>
          </a:xfrm>
        </p:grpSpPr>
        <p:sp>
          <p:nvSpPr>
            <p:cNvPr id="17" name="Freeform 17">
              <a:extLst>
                <a:ext uri="{FF2B5EF4-FFF2-40B4-BE49-F238E27FC236}">
                  <a16:creationId xmlns:a16="http://schemas.microsoft.com/office/drawing/2014/main" id="{F3E8705F-161A-05BA-B94B-E97A857B6F58}"/>
                </a:ext>
              </a:extLst>
            </p:cNvPr>
            <p:cNvSpPr/>
            <p:nvPr/>
          </p:nvSpPr>
          <p:spPr>
            <a:xfrm>
              <a:off x="0" y="0"/>
              <a:ext cx="1643124" cy="710049"/>
            </a:xfrm>
            <a:custGeom>
              <a:avLst/>
              <a:gdLst/>
              <a:ahLst/>
              <a:cxnLst/>
              <a:rect l="l" t="t" r="r" b="b"/>
              <a:pathLst>
                <a:path w="1643124" h="710049">
                  <a:moveTo>
                    <a:pt x="0" y="0"/>
                  </a:moveTo>
                  <a:lnTo>
                    <a:pt x="1643124" y="0"/>
                  </a:lnTo>
                  <a:lnTo>
                    <a:pt x="1643124" y="710049"/>
                  </a:lnTo>
                  <a:lnTo>
                    <a:pt x="0" y="710049"/>
                  </a:lnTo>
                  <a:close/>
                </a:path>
              </a:pathLst>
            </a:custGeom>
            <a:solidFill>
              <a:srgbClr val="000000">
                <a:alpha val="0"/>
              </a:srgbClr>
            </a:solidFill>
            <a:ln w="19050" cap="sq">
              <a:solidFill>
                <a:srgbClr val="000000"/>
              </a:solidFill>
              <a:prstDash val="solid"/>
              <a:miter/>
            </a:ln>
          </p:spPr>
          <p:txBody>
            <a:bodyPr/>
            <a:lstStyle/>
            <a:p>
              <a:endParaRPr lang="en-US"/>
            </a:p>
          </p:txBody>
        </p:sp>
        <p:sp>
          <p:nvSpPr>
            <p:cNvPr id="18" name="TextBox 18">
              <a:extLst>
                <a:ext uri="{FF2B5EF4-FFF2-40B4-BE49-F238E27FC236}">
                  <a16:creationId xmlns:a16="http://schemas.microsoft.com/office/drawing/2014/main" id="{45449193-7841-BEB1-476C-9D7859D3B8AE}"/>
                </a:ext>
              </a:extLst>
            </p:cNvPr>
            <p:cNvSpPr txBox="1"/>
            <p:nvPr/>
          </p:nvSpPr>
          <p:spPr>
            <a:xfrm>
              <a:off x="0" y="-104775"/>
              <a:ext cx="1643124" cy="814824"/>
            </a:xfrm>
            <a:prstGeom prst="rect">
              <a:avLst/>
            </a:prstGeom>
          </p:spPr>
          <p:txBody>
            <a:bodyPr lIns="50800" tIns="50800" rIns="50800" bIns="50800" rtlCol="0" anchor="ctr"/>
            <a:lstStyle/>
            <a:p>
              <a:pPr algn="ctr">
                <a:lnSpc>
                  <a:spcPts val="3118"/>
                </a:lnSpc>
              </a:pPr>
              <a:endParaRPr/>
            </a:p>
          </p:txBody>
        </p:sp>
      </p:grpSp>
      <p:grpSp>
        <p:nvGrpSpPr>
          <p:cNvPr id="19" name="Group 19">
            <a:extLst>
              <a:ext uri="{FF2B5EF4-FFF2-40B4-BE49-F238E27FC236}">
                <a16:creationId xmlns:a16="http://schemas.microsoft.com/office/drawing/2014/main" id="{02718211-9983-134D-17C2-D3CD81109322}"/>
              </a:ext>
            </a:extLst>
          </p:cNvPr>
          <p:cNvGrpSpPr/>
          <p:nvPr/>
        </p:nvGrpSpPr>
        <p:grpSpPr>
          <a:xfrm>
            <a:off x="262232" y="5424622"/>
            <a:ext cx="3928768" cy="758786"/>
            <a:chOff x="0" y="0"/>
            <a:chExt cx="1177166" cy="835415"/>
          </a:xfrm>
        </p:grpSpPr>
        <p:sp>
          <p:nvSpPr>
            <p:cNvPr id="20" name="Freeform 20">
              <a:extLst>
                <a:ext uri="{FF2B5EF4-FFF2-40B4-BE49-F238E27FC236}">
                  <a16:creationId xmlns:a16="http://schemas.microsoft.com/office/drawing/2014/main" id="{79F5636A-73A7-0BB4-76A9-2081519E8254}"/>
                </a:ext>
              </a:extLst>
            </p:cNvPr>
            <p:cNvSpPr/>
            <p:nvPr/>
          </p:nvSpPr>
          <p:spPr>
            <a:xfrm>
              <a:off x="0" y="0"/>
              <a:ext cx="1177166" cy="835415"/>
            </a:xfrm>
            <a:custGeom>
              <a:avLst/>
              <a:gdLst/>
              <a:ahLst/>
              <a:cxnLst/>
              <a:rect l="l" t="t" r="r" b="b"/>
              <a:pathLst>
                <a:path w="1177166" h="835415">
                  <a:moveTo>
                    <a:pt x="0" y="0"/>
                  </a:moveTo>
                  <a:lnTo>
                    <a:pt x="1177166" y="0"/>
                  </a:lnTo>
                  <a:lnTo>
                    <a:pt x="1177166" y="835415"/>
                  </a:lnTo>
                  <a:lnTo>
                    <a:pt x="0" y="835415"/>
                  </a:lnTo>
                  <a:close/>
                </a:path>
              </a:pathLst>
            </a:custGeom>
            <a:solidFill>
              <a:srgbClr val="000000">
                <a:alpha val="0"/>
              </a:srgbClr>
            </a:solidFill>
            <a:ln w="19050" cap="sq">
              <a:solidFill>
                <a:srgbClr val="000000"/>
              </a:solidFill>
              <a:prstDash val="solid"/>
              <a:miter/>
            </a:ln>
          </p:spPr>
          <p:txBody>
            <a:bodyPr/>
            <a:lstStyle/>
            <a:p>
              <a:endParaRPr lang="en-US"/>
            </a:p>
          </p:txBody>
        </p:sp>
        <p:sp>
          <p:nvSpPr>
            <p:cNvPr id="21" name="TextBox 21">
              <a:extLst>
                <a:ext uri="{FF2B5EF4-FFF2-40B4-BE49-F238E27FC236}">
                  <a16:creationId xmlns:a16="http://schemas.microsoft.com/office/drawing/2014/main" id="{E661B8A7-3E79-14D9-7BF6-9FFD35B22290}"/>
                </a:ext>
              </a:extLst>
            </p:cNvPr>
            <p:cNvSpPr txBox="1"/>
            <p:nvPr/>
          </p:nvSpPr>
          <p:spPr>
            <a:xfrm>
              <a:off x="0" y="-104775"/>
              <a:ext cx="1177166" cy="940190"/>
            </a:xfrm>
            <a:prstGeom prst="rect">
              <a:avLst/>
            </a:prstGeom>
          </p:spPr>
          <p:txBody>
            <a:bodyPr lIns="50800" tIns="50800" rIns="50800" bIns="50800" rtlCol="0" anchor="ctr"/>
            <a:lstStyle/>
            <a:p>
              <a:pPr algn="ctr">
                <a:lnSpc>
                  <a:spcPts val="3118"/>
                </a:lnSpc>
              </a:pPr>
              <a:endParaRPr/>
            </a:p>
          </p:txBody>
        </p:sp>
      </p:grpSp>
      <p:sp>
        <p:nvSpPr>
          <p:cNvPr id="22" name="Freeform 22">
            <a:extLst>
              <a:ext uri="{FF2B5EF4-FFF2-40B4-BE49-F238E27FC236}">
                <a16:creationId xmlns:a16="http://schemas.microsoft.com/office/drawing/2014/main" id="{B53C7A41-8DFB-3F23-8AD9-2D797E20F7DB}"/>
              </a:ext>
            </a:extLst>
          </p:cNvPr>
          <p:cNvSpPr/>
          <p:nvPr/>
        </p:nvSpPr>
        <p:spPr>
          <a:xfrm>
            <a:off x="3914533" y="2323221"/>
            <a:ext cx="11190355" cy="7389008"/>
          </a:xfrm>
          <a:custGeom>
            <a:avLst/>
            <a:gdLst/>
            <a:ahLst/>
            <a:cxnLst/>
            <a:rect l="l" t="t" r="r" b="b"/>
            <a:pathLst>
              <a:path w="11190355" h="7389008">
                <a:moveTo>
                  <a:pt x="0" y="0"/>
                </a:moveTo>
                <a:lnTo>
                  <a:pt x="11190354" y="0"/>
                </a:lnTo>
                <a:lnTo>
                  <a:pt x="11190354" y="7389008"/>
                </a:lnTo>
                <a:lnTo>
                  <a:pt x="0" y="738900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3" name="TextBox 23">
            <a:extLst>
              <a:ext uri="{FF2B5EF4-FFF2-40B4-BE49-F238E27FC236}">
                <a16:creationId xmlns:a16="http://schemas.microsoft.com/office/drawing/2014/main" id="{58F02DA2-3855-B687-EA80-3A1DE98C5E78}"/>
              </a:ext>
            </a:extLst>
          </p:cNvPr>
          <p:cNvSpPr txBox="1"/>
          <p:nvPr/>
        </p:nvSpPr>
        <p:spPr>
          <a:xfrm>
            <a:off x="2678025" y="456653"/>
            <a:ext cx="12931950" cy="948978"/>
          </a:xfrm>
          <a:prstGeom prst="rect">
            <a:avLst/>
          </a:prstGeom>
        </p:spPr>
        <p:txBody>
          <a:bodyPr lIns="0" tIns="0" rIns="0" bIns="0" rtlCol="0" anchor="t">
            <a:spAutoFit/>
          </a:bodyPr>
          <a:lstStyle/>
          <a:p>
            <a:pPr marL="0" lvl="0" indent="0" algn="ctr">
              <a:lnSpc>
                <a:spcPts val="7440"/>
              </a:lnSpc>
            </a:pPr>
            <a:r>
              <a:rPr lang="en-US" sz="6200" b="1" spc="124">
                <a:solidFill>
                  <a:srgbClr val="005DAA"/>
                </a:solidFill>
                <a:latin typeface="ITC Avant Garde Gothic Bold"/>
                <a:ea typeface="ITC Avant Garde Gothic Bold"/>
                <a:cs typeface="ITC Avant Garde Gothic Bold"/>
                <a:sym typeface="ITC Avant Garde Gothic Bold"/>
              </a:rPr>
              <a:t>Tell–Show–Do–Review Model</a:t>
            </a:r>
          </a:p>
        </p:txBody>
      </p:sp>
      <p:sp>
        <p:nvSpPr>
          <p:cNvPr id="24" name="TextBox 24">
            <a:extLst>
              <a:ext uri="{FF2B5EF4-FFF2-40B4-BE49-F238E27FC236}">
                <a16:creationId xmlns:a16="http://schemas.microsoft.com/office/drawing/2014/main" id="{9B79A099-8D4A-F1D8-1629-A2B58460BDA8}"/>
              </a:ext>
            </a:extLst>
          </p:cNvPr>
          <p:cNvSpPr txBox="1"/>
          <p:nvPr/>
        </p:nvSpPr>
        <p:spPr>
          <a:xfrm>
            <a:off x="436596" y="5458922"/>
            <a:ext cx="3580044" cy="584775"/>
          </a:xfrm>
          <a:prstGeom prst="rect">
            <a:avLst/>
          </a:prstGeom>
        </p:spPr>
        <p:txBody>
          <a:bodyPr wrap="square" lIns="0" tIns="0" rIns="0" bIns="0" rtlCol="0" anchor="t">
            <a:spAutoFit/>
          </a:bodyPr>
          <a:lstStyle/>
          <a:p>
            <a:pPr algn="l">
              <a:lnSpc>
                <a:spcPts val="4800"/>
              </a:lnSpc>
            </a:pPr>
            <a:r>
              <a:rPr lang="en-US" sz="3200" spc="32">
                <a:solidFill>
                  <a:srgbClr val="000000"/>
                </a:solidFill>
                <a:latin typeface="Nunito Bold"/>
                <a:ea typeface="Nunito Bold"/>
                <a:cs typeface="Nunito Bold"/>
                <a:sym typeface="Nunito Bold"/>
              </a:rPr>
              <a:t>Describe the task</a:t>
            </a:r>
            <a:r>
              <a:rPr lang="en-US" sz="3200" spc="32">
                <a:solidFill>
                  <a:srgbClr val="000000"/>
                </a:solidFill>
                <a:latin typeface="Nunito Medium"/>
                <a:ea typeface="Nunito Bold"/>
                <a:cs typeface="Nunito Bold"/>
                <a:sym typeface="Nunito Medium"/>
              </a:rPr>
              <a:t>.</a:t>
            </a:r>
            <a:endParaRPr lang="en-US" sz="3200" spc="32">
              <a:solidFill>
                <a:srgbClr val="000000"/>
              </a:solidFill>
              <a:latin typeface="Nunito Medium"/>
              <a:ea typeface="Nunito Medium"/>
              <a:cs typeface="Nunito Medium"/>
              <a:sym typeface="Nunito Medium"/>
            </a:endParaRPr>
          </a:p>
        </p:txBody>
      </p:sp>
      <p:sp>
        <p:nvSpPr>
          <p:cNvPr id="25" name="TextBox 25">
            <a:extLst>
              <a:ext uri="{FF2B5EF4-FFF2-40B4-BE49-F238E27FC236}">
                <a16:creationId xmlns:a16="http://schemas.microsoft.com/office/drawing/2014/main" id="{F0A1A8B6-C8B4-55A9-AEB4-95425E67F552}"/>
              </a:ext>
            </a:extLst>
          </p:cNvPr>
          <p:cNvSpPr txBox="1"/>
          <p:nvPr/>
        </p:nvSpPr>
        <p:spPr>
          <a:xfrm>
            <a:off x="4021658" y="6780912"/>
            <a:ext cx="2631123" cy="927527"/>
          </a:xfrm>
          <a:prstGeom prst="rect">
            <a:avLst/>
          </a:prstGeom>
        </p:spPr>
        <p:txBody>
          <a:bodyPr lIns="0" tIns="0" rIns="0" bIns="0" rtlCol="0" anchor="t">
            <a:spAutoFit/>
          </a:bodyPr>
          <a:lstStyle/>
          <a:p>
            <a:pPr algn="ctr">
              <a:lnSpc>
                <a:spcPts val="6879"/>
              </a:lnSpc>
            </a:pPr>
            <a:r>
              <a:rPr lang="en-US" sz="4586" b="1" spc="45">
                <a:solidFill>
                  <a:srgbClr val="FFFFFF"/>
                </a:solidFill>
                <a:latin typeface="ITC Avant Garde Gothic Bold"/>
                <a:ea typeface="ITC Avant Garde Gothic Bold"/>
                <a:cs typeface="ITC Avant Garde Gothic Bold"/>
                <a:sym typeface="ITC Avant Garde Gothic Bold"/>
              </a:rPr>
              <a:t>TELL</a:t>
            </a:r>
          </a:p>
        </p:txBody>
      </p:sp>
      <p:sp>
        <p:nvSpPr>
          <p:cNvPr id="26" name="TextBox 26">
            <a:extLst>
              <a:ext uri="{FF2B5EF4-FFF2-40B4-BE49-F238E27FC236}">
                <a16:creationId xmlns:a16="http://schemas.microsoft.com/office/drawing/2014/main" id="{81872FC5-D4A1-6D06-6317-7E553DB7EAC2}"/>
              </a:ext>
            </a:extLst>
          </p:cNvPr>
          <p:cNvSpPr txBox="1"/>
          <p:nvPr/>
        </p:nvSpPr>
        <p:spPr>
          <a:xfrm>
            <a:off x="6459427" y="4272528"/>
            <a:ext cx="2849114" cy="927527"/>
          </a:xfrm>
          <a:prstGeom prst="rect">
            <a:avLst/>
          </a:prstGeom>
        </p:spPr>
        <p:txBody>
          <a:bodyPr lIns="0" tIns="0" rIns="0" bIns="0" rtlCol="0" anchor="t">
            <a:spAutoFit/>
          </a:bodyPr>
          <a:lstStyle/>
          <a:p>
            <a:pPr algn="ctr">
              <a:lnSpc>
                <a:spcPts val="6879"/>
              </a:lnSpc>
            </a:pPr>
            <a:r>
              <a:rPr lang="en-US" sz="4586" b="1" spc="45">
                <a:solidFill>
                  <a:srgbClr val="FFFFFF"/>
                </a:solidFill>
                <a:latin typeface="ITC Avant Garde Gothic Bold"/>
                <a:ea typeface="ITC Avant Garde Gothic Bold"/>
                <a:cs typeface="ITC Avant Garde Gothic Bold"/>
                <a:sym typeface="ITC Avant Garde Gothic Bold"/>
              </a:rPr>
              <a:t>SHOW</a:t>
            </a:r>
          </a:p>
        </p:txBody>
      </p:sp>
      <p:sp>
        <p:nvSpPr>
          <p:cNvPr id="27" name="TextBox 27">
            <a:extLst>
              <a:ext uri="{FF2B5EF4-FFF2-40B4-BE49-F238E27FC236}">
                <a16:creationId xmlns:a16="http://schemas.microsoft.com/office/drawing/2014/main" id="{4528A611-9ABF-3B9B-9FC3-F07F4B82E118}"/>
              </a:ext>
            </a:extLst>
          </p:cNvPr>
          <p:cNvSpPr txBox="1"/>
          <p:nvPr/>
        </p:nvSpPr>
        <p:spPr>
          <a:xfrm>
            <a:off x="9308542" y="4272528"/>
            <a:ext cx="2849114" cy="927527"/>
          </a:xfrm>
          <a:prstGeom prst="rect">
            <a:avLst/>
          </a:prstGeom>
        </p:spPr>
        <p:txBody>
          <a:bodyPr lIns="0" tIns="0" rIns="0" bIns="0" rtlCol="0" anchor="t">
            <a:spAutoFit/>
          </a:bodyPr>
          <a:lstStyle/>
          <a:p>
            <a:pPr algn="ctr">
              <a:lnSpc>
                <a:spcPts val="6879"/>
              </a:lnSpc>
            </a:pPr>
            <a:r>
              <a:rPr lang="en-US" sz="4586" b="1" spc="45">
                <a:solidFill>
                  <a:srgbClr val="FFFFFF"/>
                </a:solidFill>
                <a:latin typeface="ITC Avant Garde Gothic Bold"/>
                <a:ea typeface="ITC Avant Garde Gothic Bold"/>
                <a:cs typeface="ITC Avant Garde Gothic Bold"/>
                <a:sym typeface="ITC Avant Garde Gothic Bold"/>
              </a:rPr>
              <a:t>DO</a:t>
            </a:r>
          </a:p>
        </p:txBody>
      </p:sp>
      <p:sp>
        <p:nvSpPr>
          <p:cNvPr id="28" name="TextBox 28">
            <a:extLst>
              <a:ext uri="{FF2B5EF4-FFF2-40B4-BE49-F238E27FC236}">
                <a16:creationId xmlns:a16="http://schemas.microsoft.com/office/drawing/2014/main" id="{679559A6-279D-9B2D-BA22-C3354D2DE9FE}"/>
              </a:ext>
            </a:extLst>
          </p:cNvPr>
          <p:cNvSpPr txBox="1"/>
          <p:nvPr/>
        </p:nvSpPr>
        <p:spPr>
          <a:xfrm>
            <a:off x="11366350" y="6780912"/>
            <a:ext cx="2503961" cy="927527"/>
          </a:xfrm>
          <a:prstGeom prst="rect">
            <a:avLst/>
          </a:prstGeom>
        </p:spPr>
        <p:txBody>
          <a:bodyPr lIns="0" tIns="0" rIns="0" bIns="0" rtlCol="0" anchor="t">
            <a:spAutoFit/>
          </a:bodyPr>
          <a:lstStyle/>
          <a:p>
            <a:pPr algn="ctr">
              <a:lnSpc>
                <a:spcPts val="6879"/>
              </a:lnSpc>
            </a:pPr>
            <a:r>
              <a:rPr lang="en-US" sz="4586" b="1" spc="45">
                <a:solidFill>
                  <a:srgbClr val="FFFFFF"/>
                </a:solidFill>
                <a:latin typeface="ITC Avant Garde Gothic Bold"/>
                <a:ea typeface="ITC Avant Garde Gothic Bold"/>
                <a:cs typeface="ITC Avant Garde Gothic Bold"/>
                <a:sym typeface="ITC Avant Garde Gothic Bold"/>
              </a:rPr>
              <a:t>REVIEW</a:t>
            </a:r>
          </a:p>
        </p:txBody>
      </p:sp>
      <p:sp>
        <p:nvSpPr>
          <p:cNvPr id="29" name="TextBox 29">
            <a:extLst>
              <a:ext uri="{FF2B5EF4-FFF2-40B4-BE49-F238E27FC236}">
                <a16:creationId xmlns:a16="http://schemas.microsoft.com/office/drawing/2014/main" id="{F71DEEC4-9041-6C5C-8CF1-CBA2E5828603}"/>
              </a:ext>
            </a:extLst>
          </p:cNvPr>
          <p:cNvSpPr txBox="1"/>
          <p:nvPr/>
        </p:nvSpPr>
        <p:spPr>
          <a:xfrm>
            <a:off x="2071352" y="3077400"/>
            <a:ext cx="5812632" cy="584775"/>
          </a:xfrm>
          <a:prstGeom prst="rect">
            <a:avLst/>
          </a:prstGeom>
        </p:spPr>
        <p:txBody>
          <a:bodyPr lIns="0" tIns="0" rIns="0" bIns="0" rtlCol="0" anchor="t">
            <a:spAutoFit/>
          </a:bodyPr>
          <a:lstStyle/>
          <a:p>
            <a:pPr algn="l">
              <a:lnSpc>
                <a:spcPts val="4800"/>
              </a:lnSpc>
            </a:pPr>
            <a:r>
              <a:rPr lang="en-US" sz="3200" spc="32">
                <a:solidFill>
                  <a:srgbClr val="000000"/>
                </a:solidFill>
                <a:latin typeface="Nunito Bold"/>
                <a:ea typeface="Nunito Bold"/>
                <a:cs typeface="Nunito Bold"/>
                <a:sym typeface="Nunito Bold"/>
              </a:rPr>
              <a:t>Demonstrate the task.</a:t>
            </a:r>
            <a:endParaRPr lang="en-US" sz="3200" spc="32">
              <a:solidFill>
                <a:srgbClr val="000000"/>
              </a:solidFill>
              <a:latin typeface="Nunito Medium"/>
              <a:ea typeface="Nunito Medium"/>
              <a:cs typeface="Nunito Medium"/>
              <a:sym typeface="Nunito Medium"/>
            </a:endParaRPr>
          </a:p>
        </p:txBody>
      </p:sp>
      <p:sp>
        <p:nvSpPr>
          <p:cNvPr id="30" name="TextBox 30">
            <a:extLst>
              <a:ext uri="{FF2B5EF4-FFF2-40B4-BE49-F238E27FC236}">
                <a16:creationId xmlns:a16="http://schemas.microsoft.com/office/drawing/2014/main" id="{56D5DF39-E4A7-8C58-2C92-0D35F75D2F3F}"/>
              </a:ext>
            </a:extLst>
          </p:cNvPr>
          <p:cNvSpPr txBox="1"/>
          <p:nvPr/>
        </p:nvSpPr>
        <p:spPr>
          <a:xfrm>
            <a:off x="11768256" y="2396790"/>
            <a:ext cx="4797072" cy="1200329"/>
          </a:xfrm>
          <a:prstGeom prst="rect">
            <a:avLst/>
          </a:prstGeom>
        </p:spPr>
        <p:txBody>
          <a:bodyPr wrap="square" lIns="0" tIns="0" rIns="0" bIns="0" rtlCol="0" anchor="t">
            <a:spAutoFit/>
          </a:bodyPr>
          <a:lstStyle/>
          <a:p>
            <a:pPr>
              <a:lnSpc>
                <a:spcPts val="4800"/>
              </a:lnSpc>
            </a:pPr>
            <a:r>
              <a:rPr lang="en-US" sz="3200" spc="32">
                <a:solidFill>
                  <a:srgbClr val="000000"/>
                </a:solidFill>
                <a:latin typeface="Nunito Bold"/>
                <a:ea typeface="Nunito Bold"/>
                <a:cs typeface="Nunito Bold"/>
                <a:sym typeface="Nunito Bold"/>
              </a:rPr>
              <a:t>Observe as the   apprentice practices.</a:t>
            </a:r>
            <a:r>
              <a:rPr lang="en-US" sz="3200" spc="32">
                <a:solidFill>
                  <a:srgbClr val="000000"/>
                </a:solidFill>
                <a:latin typeface="Nunito Medium"/>
                <a:ea typeface="Nunito Medium"/>
                <a:cs typeface="Nunito Medium"/>
                <a:sym typeface="Nunito Medium"/>
              </a:rPr>
              <a:t> </a:t>
            </a:r>
          </a:p>
        </p:txBody>
      </p:sp>
      <p:sp>
        <p:nvSpPr>
          <p:cNvPr id="31" name="TextBox 31">
            <a:extLst>
              <a:ext uri="{FF2B5EF4-FFF2-40B4-BE49-F238E27FC236}">
                <a16:creationId xmlns:a16="http://schemas.microsoft.com/office/drawing/2014/main" id="{B1AC63E5-2AB7-5D1F-7F59-CC8DD5A53096}"/>
              </a:ext>
            </a:extLst>
          </p:cNvPr>
          <p:cNvSpPr txBox="1"/>
          <p:nvPr/>
        </p:nvSpPr>
        <p:spPr>
          <a:xfrm>
            <a:off x="13747718" y="4877533"/>
            <a:ext cx="4202910" cy="1200329"/>
          </a:xfrm>
          <a:prstGeom prst="rect">
            <a:avLst/>
          </a:prstGeom>
        </p:spPr>
        <p:txBody>
          <a:bodyPr lIns="0" tIns="0" rIns="0" bIns="0" rtlCol="0" anchor="t">
            <a:spAutoFit/>
          </a:bodyPr>
          <a:lstStyle/>
          <a:p>
            <a:pPr algn="l">
              <a:lnSpc>
                <a:spcPts val="4800"/>
              </a:lnSpc>
            </a:pPr>
            <a:r>
              <a:rPr lang="en-US" sz="3200" spc="32">
                <a:solidFill>
                  <a:srgbClr val="000000"/>
                </a:solidFill>
                <a:latin typeface="Nunito Bold"/>
                <a:ea typeface="Nunito Bold"/>
                <a:cs typeface="Nunito Bold"/>
                <a:sym typeface="Nunito Bold"/>
              </a:rPr>
              <a:t>Check their work, ask apprentice to reflect</a:t>
            </a:r>
            <a:r>
              <a:rPr lang="en-US" sz="3200" spc="32">
                <a:solidFill>
                  <a:srgbClr val="000000"/>
                </a:solidFill>
                <a:latin typeface="Nunito Medium"/>
                <a:ea typeface="Nunito Bold"/>
                <a:cs typeface="Nunito Bold"/>
                <a:sym typeface="Nunito Medium"/>
              </a:rPr>
              <a:t>.</a:t>
            </a:r>
            <a:endParaRPr lang="en-US" sz="3200" spc="32">
              <a:solidFill>
                <a:srgbClr val="000000"/>
              </a:solidFill>
              <a:latin typeface="Nunito Medium"/>
              <a:ea typeface="Nunito Medium"/>
              <a:cs typeface="Nunito Medium"/>
              <a:sym typeface="Nunito Medium"/>
            </a:endParaRPr>
          </a:p>
        </p:txBody>
      </p:sp>
      <p:sp>
        <p:nvSpPr>
          <p:cNvPr id="32" name="TextBox 32">
            <a:extLst>
              <a:ext uri="{FF2B5EF4-FFF2-40B4-BE49-F238E27FC236}">
                <a16:creationId xmlns:a16="http://schemas.microsoft.com/office/drawing/2014/main" id="{9F4D16B9-9250-D659-61EE-A12064F51D51}"/>
              </a:ext>
            </a:extLst>
          </p:cNvPr>
          <p:cNvSpPr txBox="1"/>
          <p:nvPr/>
        </p:nvSpPr>
        <p:spPr>
          <a:xfrm>
            <a:off x="6777016" y="9390692"/>
            <a:ext cx="4733968" cy="582984"/>
          </a:xfrm>
          <a:prstGeom prst="rect">
            <a:avLst/>
          </a:prstGeom>
        </p:spPr>
        <p:txBody>
          <a:bodyPr lIns="0" tIns="0" rIns="0" bIns="0" rtlCol="0" anchor="t">
            <a:spAutoFit/>
          </a:bodyPr>
          <a:lstStyle/>
          <a:p>
            <a:pPr algn="ctr">
              <a:lnSpc>
                <a:spcPts val="4800"/>
              </a:lnSpc>
            </a:pPr>
            <a:r>
              <a:rPr lang="en-US" sz="3200" spc="32">
                <a:solidFill>
                  <a:srgbClr val="000000"/>
                </a:solidFill>
                <a:latin typeface="Nunito Bold"/>
                <a:ea typeface="Nunito Bold"/>
                <a:cs typeface="Nunito Bold"/>
                <a:sym typeface="Nunito Bold"/>
              </a:rPr>
              <a:t>Offer feedback &amp; repeat</a:t>
            </a:r>
          </a:p>
        </p:txBody>
      </p:sp>
      <p:sp>
        <p:nvSpPr>
          <p:cNvPr id="38" name="TextBox 4">
            <a:extLst>
              <a:ext uri="{FF2B5EF4-FFF2-40B4-BE49-F238E27FC236}">
                <a16:creationId xmlns:a16="http://schemas.microsoft.com/office/drawing/2014/main" id="{824951C6-FCA7-D6B8-9438-4F67A3EA8725}"/>
              </a:ext>
            </a:extLst>
          </p:cNvPr>
          <p:cNvSpPr txBox="1"/>
          <p:nvPr/>
        </p:nvSpPr>
        <p:spPr>
          <a:xfrm>
            <a:off x="-1180158" y="6846857"/>
            <a:ext cx="6238737" cy="3093787"/>
          </a:xfrm>
          <a:prstGeom prst="rect">
            <a:avLst/>
          </a:prstGeom>
        </p:spPr>
        <p:txBody>
          <a:bodyPr lIns="50800" tIns="50800" rIns="50800" bIns="50800" rtlCol="0" anchor="ctr"/>
          <a:lstStyle/>
          <a:p>
            <a:pPr algn="ctr">
              <a:lnSpc>
                <a:spcPts val="3118"/>
              </a:lnSpc>
            </a:pPr>
            <a:endParaRPr/>
          </a:p>
        </p:txBody>
      </p:sp>
      <p:sp>
        <p:nvSpPr>
          <p:cNvPr id="33" name="Slide Number Placeholder 32">
            <a:extLst>
              <a:ext uri="{FF2B5EF4-FFF2-40B4-BE49-F238E27FC236}">
                <a16:creationId xmlns:a16="http://schemas.microsoft.com/office/drawing/2014/main" id="{48EF7A06-0750-4A0D-2D4E-865264C5944A}"/>
              </a:ext>
            </a:extLst>
          </p:cNvPr>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438250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2DFF1"/>
        </a:solidFill>
        <a:effectLst/>
      </p:bgPr>
    </p:bg>
    <p:spTree>
      <p:nvGrpSpPr>
        <p:cNvPr id="1" name="">
          <a:extLst>
            <a:ext uri="{FF2B5EF4-FFF2-40B4-BE49-F238E27FC236}">
              <a16:creationId xmlns:a16="http://schemas.microsoft.com/office/drawing/2014/main" id="{0EA8F560-2F04-047A-9BD0-47D6F7FDB63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714CF0F-846A-699A-EBC7-F40D70EB88CB}"/>
              </a:ext>
            </a:extLst>
          </p:cNvPr>
          <p:cNvSpPr txBox="1"/>
          <p:nvPr/>
        </p:nvSpPr>
        <p:spPr>
          <a:xfrm>
            <a:off x="3903505" y="1588428"/>
            <a:ext cx="10683746" cy="1647798"/>
          </a:xfrm>
          <a:prstGeom prst="rect">
            <a:avLst/>
          </a:prstGeom>
        </p:spPr>
        <p:txBody>
          <a:bodyPr lIns="0" tIns="0" rIns="0" bIns="0" rtlCol="0" anchor="t">
            <a:spAutoFit/>
          </a:bodyPr>
          <a:lstStyle/>
          <a:p>
            <a:pPr marL="0" lvl="0" indent="0" algn="ctr">
              <a:lnSpc>
                <a:spcPts val="11519"/>
              </a:lnSpc>
            </a:pPr>
            <a:r>
              <a:rPr lang="en-US" sz="9600" b="1" spc="192">
                <a:solidFill>
                  <a:srgbClr val="005DAA"/>
                </a:solidFill>
                <a:latin typeface="ITC Avant Garde Gothic Bold"/>
                <a:ea typeface="ITC Avant Garde Gothic Bold"/>
                <a:cs typeface="ITC Avant Garde Gothic Bold"/>
                <a:sym typeface="ITC Avant Garde Gothic Bold"/>
              </a:rPr>
              <a:t>WELCOME</a:t>
            </a:r>
          </a:p>
        </p:txBody>
      </p:sp>
      <p:sp>
        <p:nvSpPr>
          <p:cNvPr id="3" name="TextBox 3">
            <a:extLst>
              <a:ext uri="{FF2B5EF4-FFF2-40B4-BE49-F238E27FC236}">
                <a16:creationId xmlns:a16="http://schemas.microsoft.com/office/drawing/2014/main" id="{7579F8BA-4C82-1412-7998-2546AB57535A}"/>
              </a:ext>
            </a:extLst>
          </p:cNvPr>
          <p:cNvSpPr txBox="1"/>
          <p:nvPr/>
        </p:nvSpPr>
        <p:spPr>
          <a:xfrm>
            <a:off x="2437212" y="3693426"/>
            <a:ext cx="13616332" cy="4007507"/>
          </a:xfrm>
          <a:prstGeom prst="rect">
            <a:avLst/>
          </a:prstGeom>
        </p:spPr>
        <p:txBody>
          <a:bodyPr wrap="square" lIns="0" tIns="0" rIns="0" bIns="0" rtlCol="0" anchor="t">
            <a:spAutoFit/>
          </a:bodyPr>
          <a:lstStyle/>
          <a:p>
            <a:pPr>
              <a:lnSpc>
                <a:spcPts val="6240"/>
              </a:lnSpc>
            </a:pPr>
            <a:r>
              <a:rPr lang="en-US" sz="6000" b="1" u="sng" spc="48">
                <a:solidFill>
                  <a:srgbClr val="000000"/>
                </a:solidFill>
                <a:latin typeface="Nunito Bold"/>
                <a:ea typeface="Nunito Medium"/>
                <a:cs typeface="Nunito Medium"/>
              </a:rPr>
              <a:t>Please share your...</a:t>
            </a:r>
          </a:p>
          <a:p>
            <a:pPr marL="1036320" lvl="1" indent="-518160" algn="l">
              <a:lnSpc>
                <a:spcPts val="6240"/>
              </a:lnSpc>
              <a:buFont typeface="Arial"/>
              <a:buChar char="•"/>
            </a:pPr>
            <a:r>
              <a:rPr lang="en-US" sz="6000" b="1" spc="48">
                <a:solidFill>
                  <a:srgbClr val="000000"/>
                </a:solidFill>
                <a:latin typeface="Nunito Medium"/>
                <a:ea typeface="Nunito Medium"/>
                <a:cs typeface="Nunito Medium"/>
                <a:sym typeface="Nunito Medium"/>
              </a:rPr>
              <a:t>Name</a:t>
            </a:r>
            <a:endParaRPr lang="en-US" sz="6000" b="1" spc="48">
              <a:solidFill>
                <a:srgbClr val="000000"/>
              </a:solidFill>
              <a:latin typeface="Nunito Medium"/>
              <a:ea typeface="Nunito Medium"/>
              <a:cs typeface="Nunito Medium"/>
            </a:endParaRPr>
          </a:p>
          <a:p>
            <a:pPr marL="1036320" lvl="1" indent="-518160">
              <a:lnSpc>
                <a:spcPts val="6240"/>
              </a:lnSpc>
              <a:buFont typeface="Arial"/>
              <a:buChar char="•"/>
            </a:pPr>
            <a:r>
              <a:rPr lang="en-US" sz="6000" b="1" spc="48">
                <a:solidFill>
                  <a:srgbClr val="000000"/>
                </a:solidFill>
                <a:latin typeface="Nunito Medium"/>
                <a:ea typeface="Nunito Medium"/>
                <a:cs typeface="Nunito Medium"/>
                <a:sym typeface="Nunito Medium"/>
              </a:rPr>
              <a:t>How long you’ve worked in this field/been an AFSCME member</a:t>
            </a:r>
            <a:endParaRPr lang="en-US" sz="6000" b="1" spc="48">
              <a:solidFill>
                <a:srgbClr val="000000"/>
              </a:solidFill>
              <a:latin typeface="Nunito Medium"/>
              <a:ea typeface="Nunito Medium"/>
              <a:cs typeface="Nunito Medium"/>
            </a:endParaRPr>
          </a:p>
          <a:p>
            <a:pPr marL="1036320" lvl="1" indent="-518160">
              <a:lnSpc>
                <a:spcPts val="6240"/>
              </a:lnSpc>
              <a:buFont typeface="Arial"/>
              <a:buChar char="•"/>
            </a:pPr>
            <a:r>
              <a:rPr lang="en-US" sz="6000" b="1" spc="48">
                <a:solidFill>
                  <a:srgbClr val="000000"/>
                </a:solidFill>
                <a:latin typeface="Nunito Medium"/>
                <a:ea typeface="Nunito Medium"/>
                <a:cs typeface="Nunito Medium"/>
              </a:rPr>
              <a:t>Your favorite ice cream flavor</a:t>
            </a:r>
          </a:p>
        </p:txBody>
      </p:sp>
      <p:sp>
        <p:nvSpPr>
          <p:cNvPr id="4" name="Freeform 4">
            <a:extLst>
              <a:ext uri="{FF2B5EF4-FFF2-40B4-BE49-F238E27FC236}">
                <a16:creationId xmlns:a16="http://schemas.microsoft.com/office/drawing/2014/main" id="{26722BEB-3C1E-78E4-3112-645B7D2868DE}"/>
              </a:ext>
            </a:extLst>
          </p:cNvPr>
          <p:cNvSpPr/>
          <p:nvPr/>
        </p:nvSpPr>
        <p:spPr>
          <a:xfrm rot="-10800000">
            <a:off x="-344297" y="-1703699"/>
            <a:ext cx="3488871" cy="3488871"/>
          </a:xfrm>
          <a:custGeom>
            <a:avLst/>
            <a:gdLst/>
            <a:ahLst/>
            <a:cxnLst/>
            <a:rect l="l" t="t" r="r" b="b"/>
            <a:pathLst>
              <a:path w="3488871" h="3488871">
                <a:moveTo>
                  <a:pt x="0" y="0"/>
                </a:moveTo>
                <a:lnTo>
                  <a:pt x="3488871" y="0"/>
                </a:lnTo>
                <a:lnTo>
                  <a:pt x="3488871" y="3488871"/>
                </a:lnTo>
                <a:lnTo>
                  <a:pt x="0" y="34888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3F1E333F-CB58-49CA-A305-F7A279EDA355}"/>
              </a:ext>
            </a:extLst>
          </p:cNvPr>
          <p:cNvSpPr/>
          <p:nvPr/>
        </p:nvSpPr>
        <p:spPr>
          <a:xfrm flipH="1">
            <a:off x="-3206591" y="-275346"/>
            <a:ext cx="4897825" cy="2608092"/>
          </a:xfrm>
          <a:custGeom>
            <a:avLst/>
            <a:gdLst/>
            <a:ahLst/>
            <a:cxnLst/>
            <a:rect l="l" t="t" r="r" b="b"/>
            <a:pathLst>
              <a:path w="4897825" h="2608092">
                <a:moveTo>
                  <a:pt x="4897825" y="0"/>
                </a:moveTo>
                <a:lnTo>
                  <a:pt x="0" y="0"/>
                </a:lnTo>
                <a:lnTo>
                  <a:pt x="0" y="2608092"/>
                </a:lnTo>
                <a:lnTo>
                  <a:pt x="4897825" y="2608092"/>
                </a:lnTo>
                <a:lnTo>
                  <a:pt x="489782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7FE54C64-0886-082B-689A-2E02EF7649A6}"/>
              </a:ext>
            </a:extLst>
          </p:cNvPr>
          <p:cNvSpPr/>
          <p:nvPr/>
        </p:nvSpPr>
        <p:spPr>
          <a:xfrm>
            <a:off x="15514864" y="8501828"/>
            <a:ext cx="3488871" cy="3488871"/>
          </a:xfrm>
          <a:custGeom>
            <a:avLst/>
            <a:gdLst/>
            <a:ahLst/>
            <a:cxnLst/>
            <a:rect l="l" t="t" r="r" b="b"/>
            <a:pathLst>
              <a:path w="3488871" h="3488871">
                <a:moveTo>
                  <a:pt x="0" y="0"/>
                </a:moveTo>
                <a:lnTo>
                  <a:pt x="3488872" y="0"/>
                </a:lnTo>
                <a:lnTo>
                  <a:pt x="3488872" y="3488871"/>
                </a:lnTo>
                <a:lnTo>
                  <a:pt x="0" y="34888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a:extLst>
              <a:ext uri="{FF2B5EF4-FFF2-40B4-BE49-F238E27FC236}">
                <a16:creationId xmlns:a16="http://schemas.microsoft.com/office/drawing/2014/main" id="{36F00A02-7763-94F6-5492-9EC354924236}"/>
              </a:ext>
            </a:extLst>
          </p:cNvPr>
          <p:cNvSpPr/>
          <p:nvPr/>
        </p:nvSpPr>
        <p:spPr>
          <a:xfrm rot="-599018" flipV="1">
            <a:off x="16781220" y="7682111"/>
            <a:ext cx="4897825" cy="2608092"/>
          </a:xfrm>
          <a:custGeom>
            <a:avLst/>
            <a:gdLst/>
            <a:ahLst/>
            <a:cxnLst/>
            <a:rect l="l" t="t" r="r" b="b"/>
            <a:pathLst>
              <a:path w="4897825" h="2608092">
                <a:moveTo>
                  <a:pt x="0" y="2608092"/>
                </a:moveTo>
                <a:lnTo>
                  <a:pt x="4897825" y="2608092"/>
                </a:lnTo>
                <a:lnTo>
                  <a:pt x="4897825" y="0"/>
                </a:lnTo>
                <a:lnTo>
                  <a:pt x="0" y="0"/>
                </a:lnTo>
                <a:lnTo>
                  <a:pt x="0" y="2608092"/>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a:extLst>
              <a:ext uri="{FF2B5EF4-FFF2-40B4-BE49-F238E27FC236}">
                <a16:creationId xmlns:a16="http://schemas.microsoft.com/office/drawing/2014/main" id="{5798A539-3D49-C8E2-338F-3BF219F8EFA4}"/>
              </a:ext>
            </a:extLst>
          </p:cNvPr>
          <p:cNvSpPr/>
          <p:nvPr/>
        </p:nvSpPr>
        <p:spPr>
          <a:xfrm>
            <a:off x="2437211" y="3289288"/>
            <a:ext cx="13616333" cy="101852"/>
          </a:xfrm>
          <a:custGeom>
            <a:avLst/>
            <a:gdLst/>
            <a:ahLst/>
            <a:cxnLst/>
            <a:rect l="l" t="t" r="r" b="b"/>
            <a:pathLst>
              <a:path w="13616333" h="101852">
                <a:moveTo>
                  <a:pt x="0" y="0"/>
                </a:moveTo>
                <a:lnTo>
                  <a:pt x="13616334" y="0"/>
                </a:lnTo>
                <a:lnTo>
                  <a:pt x="13616334" y="101852"/>
                </a:lnTo>
                <a:lnTo>
                  <a:pt x="0" y="101852"/>
                </a:lnTo>
                <a:lnTo>
                  <a:pt x="0" y="0"/>
                </a:lnTo>
                <a:close/>
              </a:path>
            </a:pathLst>
          </a:custGeom>
          <a:blipFill>
            <a:blip r:embed="rId7"/>
            <a:stretch>
              <a:fillRect/>
            </a:stretch>
          </a:blipFill>
        </p:spPr>
        <p:txBody>
          <a:bodyPr/>
          <a:lstStyle/>
          <a:p>
            <a:endParaRPr lang="en-US"/>
          </a:p>
        </p:txBody>
      </p:sp>
      <p:sp>
        <p:nvSpPr>
          <p:cNvPr id="9" name="Slide Number Placeholder 8">
            <a:extLst>
              <a:ext uri="{FF2B5EF4-FFF2-40B4-BE49-F238E27FC236}">
                <a16:creationId xmlns:a16="http://schemas.microsoft.com/office/drawing/2014/main" id="{9D595881-78AF-C096-E6F0-5B47A57F7C45}"/>
              </a:ext>
            </a:extLst>
          </p:cNvPr>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1753658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2DFF1"/>
        </a:solidFill>
        <a:effectLst/>
      </p:bgPr>
    </p:bg>
    <p:spTree>
      <p:nvGrpSpPr>
        <p:cNvPr id="1" name="">
          <a:extLst>
            <a:ext uri="{FF2B5EF4-FFF2-40B4-BE49-F238E27FC236}">
              <a16:creationId xmlns:a16="http://schemas.microsoft.com/office/drawing/2014/main" id="{1CFED10B-3444-F9E3-8697-005065DED34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A67791E-C68A-5F8A-8AB7-750926658E13}"/>
              </a:ext>
            </a:extLst>
          </p:cNvPr>
          <p:cNvSpPr txBox="1"/>
          <p:nvPr/>
        </p:nvSpPr>
        <p:spPr>
          <a:xfrm>
            <a:off x="2272392" y="2709981"/>
            <a:ext cx="13743213" cy="1807418"/>
          </a:xfrm>
          <a:prstGeom prst="rect">
            <a:avLst/>
          </a:prstGeom>
        </p:spPr>
        <p:txBody>
          <a:bodyPr lIns="0" tIns="0" rIns="0" bIns="0" rtlCol="0" anchor="t">
            <a:spAutoFit/>
          </a:bodyPr>
          <a:lstStyle/>
          <a:p>
            <a:pPr marL="0" lvl="0" indent="0" algn="ctr">
              <a:lnSpc>
                <a:spcPts val="7440"/>
              </a:lnSpc>
            </a:pPr>
            <a:r>
              <a:rPr lang="en-US" sz="6200" b="1" spc="124">
                <a:solidFill>
                  <a:srgbClr val="10AC4E"/>
                </a:solidFill>
                <a:latin typeface="ITC Avant Garde Gothic Bold"/>
                <a:ea typeface="ITC Avant Garde Gothic Bold"/>
                <a:cs typeface="ITC Avant Garde Gothic Bold"/>
                <a:sym typeface="ITC Avant Garde Gothic Bold"/>
              </a:rPr>
              <a:t>Tell, Show, Do, Review</a:t>
            </a:r>
          </a:p>
          <a:p>
            <a:pPr marL="0" lvl="0" indent="0" algn="ctr">
              <a:lnSpc>
                <a:spcPts val="7440"/>
              </a:lnSpc>
            </a:pPr>
            <a:r>
              <a:rPr lang="en-US" sz="4400" b="1" spc="124">
                <a:solidFill>
                  <a:srgbClr val="10AC4E"/>
                </a:solidFill>
                <a:latin typeface="ITC Avant Garde Gothic Bold"/>
                <a:ea typeface="ITC Avant Garde Gothic Bold"/>
                <a:cs typeface="ITC Avant Garde Gothic Bold"/>
                <a:sym typeface="ITC Avant Garde Gothic Bold"/>
              </a:rPr>
              <a:t>Read scenario 3.</a:t>
            </a:r>
          </a:p>
        </p:txBody>
      </p:sp>
      <p:sp>
        <p:nvSpPr>
          <p:cNvPr id="3" name="Freeform 3">
            <a:extLst>
              <a:ext uri="{FF2B5EF4-FFF2-40B4-BE49-F238E27FC236}">
                <a16:creationId xmlns:a16="http://schemas.microsoft.com/office/drawing/2014/main" id="{68890254-6ECD-4B33-4B6A-5DD240D37009}"/>
              </a:ext>
            </a:extLst>
          </p:cNvPr>
          <p:cNvSpPr/>
          <p:nvPr/>
        </p:nvSpPr>
        <p:spPr>
          <a:xfrm rot="-10800000">
            <a:off x="-344297" y="-1703699"/>
            <a:ext cx="3488871" cy="3488871"/>
          </a:xfrm>
          <a:custGeom>
            <a:avLst/>
            <a:gdLst/>
            <a:ahLst/>
            <a:cxnLst/>
            <a:rect l="l" t="t" r="r" b="b"/>
            <a:pathLst>
              <a:path w="3488871" h="3488871">
                <a:moveTo>
                  <a:pt x="0" y="0"/>
                </a:moveTo>
                <a:lnTo>
                  <a:pt x="3488871" y="0"/>
                </a:lnTo>
                <a:lnTo>
                  <a:pt x="3488871" y="3488871"/>
                </a:lnTo>
                <a:lnTo>
                  <a:pt x="0" y="34888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28128BCE-6D01-144F-E24D-15B399360D52}"/>
              </a:ext>
            </a:extLst>
          </p:cNvPr>
          <p:cNvSpPr/>
          <p:nvPr/>
        </p:nvSpPr>
        <p:spPr>
          <a:xfrm flipH="1">
            <a:off x="-3206591" y="-275346"/>
            <a:ext cx="4897825" cy="2608092"/>
          </a:xfrm>
          <a:custGeom>
            <a:avLst/>
            <a:gdLst/>
            <a:ahLst/>
            <a:cxnLst/>
            <a:rect l="l" t="t" r="r" b="b"/>
            <a:pathLst>
              <a:path w="4897825" h="2608092">
                <a:moveTo>
                  <a:pt x="4897825" y="0"/>
                </a:moveTo>
                <a:lnTo>
                  <a:pt x="0" y="0"/>
                </a:lnTo>
                <a:lnTo>
                  <a:pt x="0" y="2608092"/>
                </a:lnTo>
                <a:lnTo>
                  <a:pt x="4897825" y="2608092"/>
                </a:lnTo>
                <a:lnTo>
                  <a:pt x="489782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9C14D971-14EC-B645-ED7F-D2A90B3E94DA}"/>
              </a:ext>
            </a:extLst>
          </p:cNvPr>
          <p:cNvSpPr/>
          <p:nvPr/>
        </p:nvSpPr>
        <p:spPr>
          <a:xfrm>
            <a:off x="15514864" y="8501828"/>
            <a:ext cx="3488871" cy="3488871"/>
          </a:xfrm>
          <a:custGeom>
            <a:avLst/>
            <a:gdLst/>
            <a:ahLst/>
            <a:cxnLst/>
            <a:rect l="l" t="t" r="r" b="b"/>
            <a:pathLst>
              <a:path w="3488871" h="3488871">
                <a:moveTo>
                  <a:pt x="0" y="0"/>
                </a:moveTo>
                <a:lnTo>
                  <a:pt x="3488872" y="0"/>
                </a:lnTo>
                <a:lnTo>
                  <a:pt x="3488872" y="3488871"/>
                </a:lnTo>
                <a:lnTo>
                  <a:pt x="0" y="34888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10566BB3-652B-DB77-FB6B-5EFE98479B4F}"/>
              </a:ext>
            </a:extLst>
          </p:cNvPr>
          <p:cNvSpPr/>
          <p:nvPr/>
        </p:nvSpPr>
        <p:spPr>
          <a:xfrm rot="-599018" flipV="1">
            <a:off x="16781220" y="7682111"/>
            <a:ext cx="4897825" cy="2608092"/>
          </a:xfrm>
          <a:custGeom>
            <a:avLst/>
            <a:gdLst/>
            <a:ahLst/>
            <a:cxnLst/>
            <a:rect l="l" t="t" r="r" b="b"/>
            <a:pathLst>
              <a:path w="4897825" h="2608092">
                <a:moveTo>
                  <a:pt x="0" y="2608092"/>
                </a:moveTo>
                <a:lnTo>
                  <a:pt x="4897825" y="2608092"/>
                </a:lnTo>
                <a:lnTo>
                  <a:pt x="4897825" y="0"/>
                </a:lnTo>
                <a:lnTo>
                  <a:pt x="0" y="0"/>
                </a:lnTo>
                <a:lnTo>
                  <a:pt x="0" y="2608092"/>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TextBox 11">
            <a:extLst>
              <a:ext uri="{FF2B5EF4-FFF2-40B4-BE49-F238E27FC236}">
                <a16:creationId xmlns:a16="http://schemas.microsoft.com/office/drawing/2014/main" id="{969873EB-46BF-A153-4BE9-58A13874314F}"/>
              </a:ext>
            </a:extLst>
          </p:cNvPr>
          <p:cNvSpPr txBox="1"/>
          <p:nvPr/>
        </p:nvSpPr>
        <p:spPr>
          <a:xfrm>
            <a:off x="5229268" y="5300800"/>
            <a:ext cx="7829460" cy="1923604"/>
          </a:xfrm>
          <a:prstGeom prst="rect">
            <a:avLst/>
          </a:prstGeom>
        </p:spPr>
        <p:txBody>
          <a:bodyPr wrap="square" lIns="0" tIns="0" rIns="0" bIns="0" rtlCol="0" anchor="t">
            <a:spAutoFit/>
          </a:bodyPr>
          <a:lstStyle/>
          <a:p>
            <a:pPr marL="571500" lvl="0" indent="-571500">
              <a:lnSpc>
                <a:spcPts val="5040"/>
              </a:lnSpc>
              <a:buFont typeface="Arial" panose="020B0604020202020204" pitchFamily="34" charset="0"/>
              <a:buChar char="•"/>
            </a:pPr>
            <a:r>
              <a:rPr lang="en-US" sz="4400" b="1" spc="72">
                <a:solidFill>
                  <a:srgbClr val="005DAA"/>
                </a:solidFill>
                <a:latin typeface="ITC Avant Garde Gothic Bold"/>
                <a:ea typeface="ITC Avant Garde Gothic Bold"/>
                <a:cs typeface="ITC Avant Garde Gothic Bold"/>
                <a:sym typeface="ITC Avant Garde Gothic Bold"/>
              </a:rPr>
              <a:t>What did Rose do well? </a:t>
            </a:r>
          </a:p>
          <a:p>
            <a:pPr marL="571500" lvl="0" indent="-571500">
              <a:lnSpc>
                <a:spcPts val="5040"/>
              </a:lnSpc>
              <a:buFont typeface="Arial" panose="020B0604020202020204" pitchFamily="34" charset="0"/>
              <a:buChar char="•"/>
            </a:pPr>
            <a:r>
              <a:rPr lang="en-US" sz="4400" b="1" spc="72">
                <a:solidFill>
                  <a:srgbClr val="005DAA"/>
                </a:solidFill>
                <a:latin typeface="ITC Avant Garde Gothic Bold"/>
                <a:ea typeface="ITC Avant Garde Gothic Bold"/>
                <a:cs typeface="ITC Avant Garde Gothic Bold"/>
                <a:sym typeface="ITC Avant Garde Gothic Bold"/>
              </a:rPr>
              <a:t>Did she miss any steps? </a:t>
            </a:r>
          </a:p>
          <a:p>
            <a:pPr marL="571500" lvl="0" indent="-571500">
              <a:lnSpc>
                <a:spcPts val="5040"/>
              </a:lnSpc>
              <a:buFont typeface="Arial" panose="020B0604020202020204" pitchFamily="34" charset="0"/>
              <a:buChar char="•"/>
            </a:pPr>
            <a:r>
              <a:rPr lang="en-US" sz="4400" b="1" spc="72">
                <a:solidFill>
                  <a:srgbClr val="005DAA"/>
                </a:solidFill>
                <a:latin typeface="ITC Avant Garde Gothic Bold"/>
                <a:ea typeface="ITC Avant Garde Gothic Bold"/>
                <a:cs typeface="ITC Avant Garde Gothic Bold"/>
                <a:sym typeface="ITC Avant Garde Gothic Bold"/>
              </a:rPr>
              <a:t>How can she improve?</a:t>
            </a:r>
          </a:p>
        </p:txBody>
      </p:sp>
      <p:sp>
        <p:nvSpPr>
          <p:cNvPr id="7" name="Freeform 9">
            <a:extLst>
              <a:ext uri="{FF2B5EF4-FFF2-40B4-BE49-F238E27FC236}">
                <a16:creationId xmlns:a16="http://schemas.microsoft.com/office/drawing/2014/main" id="{BB9B7335-94FC-930C-F932-CF7C4A83B0EB}"/>
              </a:ext>
            </a:extLst>
          </p:cNvPr>
          <p:cNvSpPr/>
          <p:nvPr/>
        </p:nvSpPr>
        <p:spPr>
          <a:xfrm>
            <a:off x="2335832" y="4813048"/>
            <a:ext cx="13616333" cy="101852"/>
          </a:xfrm>
          <a:custGeom>
            <a:avLst/>
            <a:gdLst/>
            <a:ahLst/>
            <a:cxnLst/>
            <a:rect l="l" t="t" r="r" b="b"/>
            <a:pathLst>
              <a:path w="13616333" h="101852">
                <a:moveTo>
                  <a:pt x="0" y="0"/>
                </a:moveTo>
                <a:lnTo>
                  <a:pt x="13616334" y="0"/>
                </a:lnTo>
                <a:lnTo>
                  <a:pt x="13616334" y="101852"/>
                </a:lnTo>
                <a:lnTo>
                  <a:pt x="0" y="101852"/>
                </a:lnTo>
                <a:lnTo>
                  <a:pt x="0" y="0"/>
                </a:lnTo>
                <a:close/>
              </a:path>
            </a:pathLst>
          </a:custGeom>
          <a:blipFill>
            <a:blip r:embed="rId7"/>
            <a:stretch>
              <a:fillRect/>
            </a:stretch>
          </a:blipFill>
        </p:spPr>
        <p:txBody>
          <a:bodyPr/>
          <a:lstStyle/>
          <a:p>
            <a:endParaRPr lang="en-US"/>
          </a:p>
        </p:txBody>
      </p:sp>
      <p:sp>
        <p:nvSpPr>
          <p:cNvPr id="8" name="Slide Number Placeholder 7">
            <a:extLst>
              <a:ext uri="{FF2B5EF4-FFF2-40B4-BE49-F238E27FC236}">
                <a16:creationId xmlns:a16="http://schemas.microsoft.com/office/drawing/2014/main" id="{247E64BE-B015-5279-4C34-B7F414E7D790}"/>
              </a:ext>
            </a:extLst>
          </p:cNvPr>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2480198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FE0B3"/>
        </a:solidFill>
        <a:effectLst/>
      </p:bgPr>
    </p:bg>
    <p:spTree>
      <p:nvGrpSpPr>
        <p:cNvPr id="1" name="">
          <a:extLst>
            <a:ext uri="{FF2B5EF4-FFF2-40B4-BE49-F238E27FC236}">
              <a16:creationId xmlns:a16="http://schemas.microsoft.com/office/drawing/2014/main" id="{7C808611-CBB9-E9CD-4713-19BB3FD94480}"/>
            </a:ext>
          </a:extLst>
        </p:cNvPr>
        <p:cNvGrpSpPr/>
        <p:nvPr/>
      </p:nvGrpSpPr>
      <p:grpSpPr>
        <a:xfrm>
          <a:off x="0" y="0"/>
          <a:ext cx="0" cy="0"/>
          <a:chOff x="0" y="0"/>
          <a:chExt cx="0" cy="0"/>
        </a:xfrm>
      </p:grpSpPr>
      <p:grpSp>
        <p:nvGrpSpPr>
          <p:cNvPr id="25" name="Group 24">
            <a:extLst>
              <a:ext uri="{FF2B5EF4-FFF2-40B4-BE49-F238E27FC236}">
                <a16:creationId xmlns:a16="http://schemas.microsoft.com/office/drawing/2014/main" id="{3DCF859B-1F7E-4B60-79E8-FE3F039C3984}"/>
              </a:ext>
            </a:extLst>
          </p:cNvPr>
          <p:cNvGrpSpPr/>
          <p:nvPr/>
        </p:nvGrpSpPr>
        <p:grpSpPr>
          <a:xfrm>
            <a:off x="3097645" y="4966745"/>
            <a:ext cx="12092712" cy="3739682"/>
            <a:chOff x="-380712" y="-104775"/>
            <a:chExt cx="2566319" cy="415207"/>
          </a:xfrm>
        </p:grpSpPr>
        <p:sp>
          <p:nvSpPr>
            <p:cNvPr id="26" name="Freeform 10">
              <a:extLst>
                <a:ext uri="{FF2B5EF4-FFF2-40B4-BE49-F238E27FC236}">
                  <a16:creationId xmlns:a16="http://schemas.microsoft.com/office/drawing/2014/main" id="{EEBC879B-6D92-65B4-EEBE-65BC922F9E9B}"/>
                </a:ext>
              </a:extLst>
            </p:cNvPr>
            <p:cNvSpPr/>
            <p:nvPr/>
          </p:nvSpPr>
          <p:spPr>
            <a:xfrm>
              <a:off x="-356325" y="8454"/>
              <a:ext cx="2541932" cy="301978"/>
            </a:xfrm>
            <a:custGeom>
              <a:avLst/>
              <a:gdLst/>
              <a:ahLst/>
              <a:cxnLst/>
              <a:rect l="l" t="t" r="r" b="b"/>
              <a:pathLst>
                <a:path w="2541932" h="301978">
                  <a:moveTo>
                    <a:pt x="0" y="0"/>
                  </a:moveTo>
                  <a:lnTo>
                    <a:pt x="2541932" y="0"/>
                  </a:lnTo>
                  <a:lnTo>
                    <a:pt x="2541932" y="301978"/>
                  </a:lnTo>
                  <a:lnTo>
                    <a:pt x="0" y="301978"/>
                  </a:lnTo>
                  <a:close/>
                </a:path>
              </a:pathLst>
            </a:custGeom>
            <a:solidFill>
              <a:srgbClr val="000000">
                <a:alpha val="0"/>
              </a:srgbClr>
            </a:solidFill>
            <a:ln w="38100" cap="sq">
              <a:solidFill>
                <a:srgbClr val="000000"/>
              </a:solidFill>
              <a:prstDash val="solid"/>
              <a:miter/>
            </a:ln>
          </p:spPr>
          <p:txBody>
            <a:bodyPr/>
            <a:lstStyle/>
            <a:p>
              <a:endParaRPr lang="en-US"/>
            </a:p>
          </p:txBody>
        </p:sp>
        <p:sp>
          <p:nvSpPr>
            <p:cNvPr id="27" name="TextBox 26">
              <a:extLst>
                <a:ext uri="{FF2B5EF4-FFF2-40B4-BE49-F238E27FC236}">
                  <a16:creationId xmlns:a16="http://schemas.microsoft.com/office/drawing/2014/main" id="{6B538412-5B9E-7EE3-1C1E-D5C6FA684F9D}"/>
                </a:ext>
              </a:extLst>
            </p:cNvPr>
            <p:cNvSpPr txBox="1"/>
            <p:nvPr/>
          </p:nvSpPr>
          <p:spPr>
            <a:xfrm>
              <a:off x="-380712" y="-104775"/>
              <a:ext cx="2541932" cy="406753"/>
            </a:xfrm>
            <a:prstGeom prst="rect">
              <a:avLst/>
            </a:prstGeom>
          </p:spPr>
          <p:txBody>
            <a:bodyPr lIns="50800" tIns="50800" rIns="50800" bIns="50800" rtlCol="0" anchor="ctr"/>
            <a:lstStyle/>
            <a:p>
              <a:pPr algn="ctr">
                <a:lnSpc>
                  <a:spcPts val="3118"/>
                </a:lnSpc>
              </a:pPr>
              <a:endParaRPr/>
            </a:p>
          </p:txBody>
        </p:sp>
      </p:grpSp>
      <p:sp>
        <p:nvSpPr>
          <p:cNvPr id="2" name="Freeform 2">
            <a:extLst>
              <a:ext uri="{FF2B5EF4-FFF2-40B4-BE49-F238E27FC236}">
                <a16:creationId xmlns:a16="http://schemas.microsoft.com/office/drawing/2014/main" id="{A28A33F2-342A-6496-D819-91E959E7CC22}"/>
              </a:ext>
            </a:extLst>
          </p:cNvPr>
          <p:cNvSpPr/>
          <p:nvPr/>
        </p:nvSpPr>
        <p:spPr>
          <a:xfrm>
            <a:off x="-696686" y="-509185"/>
            <a:ext cx="3347913" cy="3347913"/>
          </a:xfrm>
          <a:custGeom>
            <a:avLst/>
            <a:gdLst/>
            <a:ahLst/>
            <a:cxnLst/>
            <a:rect l="l" t="t" r="r" b="b"/>
            <a:pathLst>
              <a:path w="3347913" h="3347913">
                <a:moveTo>
                  <a:pt x="0" y="0"/>
                </a:moveTo>
                <a:lnTo>
                  <a:pt x="3347913" y="0"/>
                </a:lnTo>
                <a:lnTo>
                  <a:pt x="3347913" y="3347913"/>
                </a:lnTo>
                <a:lnTo>
                  <a:pt x="0" y="33479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BA6CD642-AF5F-3B10-E8B3-5C68A92C3C30}"/>
              </a:ext>
            </a:extLst>
          </p:cNvPr>
          <p:cNvSpPr/>
          <p:nvPr/>
        </p:nvSpPr>
        <p:spPr>
          <a:xfrm flipV="1">
            <a:off x="-944260" y="-280616"/>
            <a:ext cx="5403316" cy="1445387"/>
          </a:xfrm>
          <a:custGeom>
            <a:avLst/>
            <a:gdLst/>
            <a:ahLst/>
            <a:cxnLst/>
            <a:rect l="l" t="t" r="r" b="b"/>
            <a:pathLst>
              <a:path w="5403316" h="1445387">
                <a:moveTo>
                  <a:pt x="0" y="1445387"/>
                </a:moveTo>
                <a:lnTo>
                  <a:pt x="5403316" y="1445387"/>
                </a:lnTo>
                <a:lnTo>
                  <a:pt x="5403316" y="0"/>
                </a:lnTo>
                <a:lnTo>
                  <a:pt x="0" y="0"/>
                </a:lnTo>
                <a:lnTo>
                  <a:pt x="0" y="1445387"/>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CC9CD0AC-077F-4664-3B5F-93055EA77D31}"/>
              </a:ext>
            </a:extLst>
          </p:cNvPr>
          <p:cNvSpPr/>
          <p:nvPr/>
        </p:nvSpPr>
        <p:spPr>
          <a:xfrm rot="-10800000">
            <a:off x="15585344" y="8104060"/>
            <a:ext cx="3347913" cy="3347913"/>
          </a:xfrm>
          <a:custGeom>
            <a:avLst/>
            <a:gdLst/>
            <a:ahLst/>
            <a:cxnLst/>
            <a:rect l="l" t="t" r="r" b="b"/>
            <a:pathLst>
              <a:path w="3347913" h="3347913">
                <a:moveTo>
                  <a:pt x="0" y="0"/>
                </a:moveTo>
                <a:lnTo>
                  <a:pt x="3347912" y="0"/>
                </a:lnTo>
                <a:lnTo>
                  <a:pt x="3347912" y="3347913"/>
                </a:lnTo>
                <a:lnTo>
                  <a:pt x="0" y="33479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9544175F-5C17-A385-DA08-29477872B62F}"/>
              </a:ext>
            </a:extLst>
          </p:cNvPr>
          <p:cNvSpPr/>
          <p:nvPr/>
        </p:nvSpPr>
        <p:spPr>
          <a:xfrm>
            <a:off x="14028202" y="9258300"/>
            <a:ext cx="5403316" cy="1445387"/>
          </a:xfrm>
          <a:custGeom>
            <a:avLst/>
            <a:gdLst/>
            <a:ahLst/>
            <a:cxnLst/>
            <a:rect l="l" t="t" r="r" b="b"/>
            <a:pathLst>
              <a:path w="5403316" h="1445387">
                <a:moveTo>
                  <a:pt x="0" y="0"/>
                </a:moveTo>
                <a:lnTo>
                  <a:pt x="5403316" y="0"/>
                </a:lnTo>
                <a:lnTo>
                  <a:pt x="5403316" y="1445387"/>
                </a:lnTo>
                <a:lnTo>
                  <a:pt x="0" y="144538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 name="TextBox 6">
            <a:extLst>
              <a:ext uri="{FF2B5EF4-FFF2-40B4-BE49-F238E27FC236}">
                <a16:creationId xmlns:a16="http://schemas.microsoft.com/office/drawing/2014/main" id="{D9007E19-78C7-C875-7EBF-003F80C5A571}"/>
              </a:ext>
            </a:extLst>
          </p:cNvPr>
          <p:cNvSpPr txBox="1"/>
          <p:nvPr/>
        </p:nvSpPr>
        <p:spPr>
          <a:xfrm>
            <a:off x="3859456" y="1299711"/>
            <a:ext cx="10569088" cy="1066854"/>
          </a:xfrm>
          <a:prstGeom prst="rect">
            <a:avLst/>
          </a:prstGeom>
        </p:spPr>
        <p:txBody>
          <a:bodyPr lIns="0" tIns="0" rIns="0" bIns="0" rtlCol="0" anchor="t">
            <a:spAutoFit/>
          </a:bodyPr>
          <a:lstStyle/>
          <a:p>
            <a:pPr marL="0" lvl="0" indent="0" algn="ctr">
              <a:lnSpc>
                <a:spcPts val="7440"/>
              </a:lnSpc>
            </a:pPr>
            <a:r>
              <a:rPr lang="en-US" sz="6200" b="1" spc="124">
                <a:solidFill>
                  <a:srgbClr val="005DAA"/>
                </a:solidFill>
                <a:latin typeface="ITC Avant Garde Gothic Bold"/>
                <a:ea typeface="ITC Avant Garde Gothic Bold"/>
                <a:cs typeface="ITC Avant Garde Gothic Bold"/>
                <a:sym typeface="ITC Avant Garde Gothic Bold"/>
              </a:rPr>
              <a:t>Feedback</a:t>
            </a:r>
          </a:p>
        </p:txBody>
      </p:sp>
      <p:sp>
        <p:nvSpPr>
          <p:cNvPr id="7" name="TextBox 7">
            <a:extLst>
              <a:ext uri="{FF2B5EF4-FFF2-40B4-BE49-F238E27FC236}">
                <a16:creationId xmlns:a16="http://schemas.microsoft.com/office/drawing/2014/main" id="{63CC1B8A-4B30-FA24-3A44-535621A40E6E}"/>
              </a:ext>
            </a:extLst>
          </p:cNvPr>
          <p:cNvSpPr txBox="1"/>
          <p:nvPr/>
        </p:nvSpPr>
        <p:spPr>
          <a:xfrm>
            <a:off x="3097643" y="2941970"/>
            <a:ext cx="8808417" cy="2431435"/>
          </a:xfrm>
          <a:prstGeom prst="rect">
            <a:avLst/>
          </a:prstGeom>
        </p:spPr>
        <p:txBody>
          <a:bodyPr wrap="square" lIns="0" tIns="0" rIns="0" bIns="0" rtlCol="0" anchor="t">
            <a:spAutoFit/>
          </a:bodyPr>
          <a:lstStyle/>
          <a:p>
            <a:pPr marL="345441" lvl="1" algn="l">
              <a:lnSpc>
                <a:spcPts val="4800"/>
              </a:lnSpc>
            </a:pPr>
            <a:r>
              <a:rPr lang="en-US" sz="4000" b="1" spc="32">
                <a:solidFill>
                  <a:srgbClr val="000000"/>
                </a:solidFill>
                <a:latin typeface="Nunito Medium"/>
                <a:ea typeface="Nunito Medium"/>
                <a:cs typeface="Nunito Medium"/>
                <a:sym typeface="Nunito Medium"/>
              </a:rPr>
              <a:t>“Sandwich” constructive feedback</a:t>
            </a:r>
          </a:p>
          <a:p>
            <a:pPr marL="1316991" lvl="2" indent="-514350">
              <a:lnSpc>
                <a:spcPts val="4800"/>
              </a:lnSpc>
              <a:buFont typeface="+mj-lt"/>
              <a:buAutoNum type="arabicPeriod"/>
            </a:pPr>
            <a:r>
              <a:rPr lang="en-US" sz="3200" b="1" spc="32">
                <a:solidFill>
                  <a:srgbClr val="000000"/>
                </a:solidFill>
                <a:latin typeface="Nunito Medium"/>
                <a:ea typeface="Nunito Medium"/>
                <a:cs typeface="Nunito Medium"/>
                <a:sym typeface="Nunito Medium"/>
              </a:rPr>
              <a:t>Start with something positive</a:t>
            </a:r>
          </a:p>
          <a:p>
            <a:pPr marL="1316991" lvl="2" indent="-514350">
              <a:lnSpc>
                <a:spcPts val="4800"/>
              </a:lnSpc>
              <a:buFont typeface="+mj-lt"/>
              <a:buAutoNum type="arabicPeriod"/>
            </a:pPr>
            <a:r>
              <a:rPr lang="en-US" sz="3200" b="1" spc="32">
                <a:solidFill>
                  <a:srgbClr val="000000"/>
                </a:solidFill>
                <a:latin typeface="Nunito Medium"/>
                <a:ea typeface="Nunito Medium"/>
                <a:cs typeface="Nunito Medium"/>
                <a:sym typeface="Nunito Medium"/>
              </a:rPr>
              <a:t>Share something constructive</a:t>
            </a:r>
          </a:p>
          <a:p>
            <a:pPr marL="1316991" lvl="2" indent="-514350">
              <a:lnSpc>
                <a:spcPts val="4800"/>
              </a:lnSpc>
              <a:buFont typeface="+mj-lt"/>
              <a:buAutoNum type="arabicPeriod"/>
            </a:pPr>
            <a:r>
              <a:rPr lang="en-US" sz="3200" b="1" spc="32">
                <a:solidFill>
                  <a:srgbClr val="000000"/>
                </a:solidFill>
                <a:latin typeface="Nunito Medium"/>
                <a:ea typeface="Nunito Medium"/>
                <a:cs typeface="Nunito Medium"/>
                <a:sym typeface="Nunito Medium"/>
              </a:rPr>
              <a:t>End with another positive </a:t>
            </a:r>
          </a:p>
        </p:txBody>
      </p:sp>
      <p:sp>
        <p:nvSpPr>
          <p:cNvPr id="8" name="Freeform 8">
            <a:extLst>
              <a:ext uri="{FF2B5EF4-FFF2-40B4-BE49-F238E27FC236}">
                <a16:creationId xmlns:a16="http://schemas.microsoft.com/office/drawing/2014/main" id="{9F169BA0-B093-6A85-0300-982FE955190E}"/>
              </a:ext>
            </a:extLst>
          </p:cNvPr>
          <p:cNvSpPr/>
          <p:nvPr/>
        </p:nvSpPr>
        <p:spPr>
          <a:xfrm>
            <a:off x="2335833" y="2366565"/>
            <a:ext cx="13616333" cy="101852"/>
          </a:xfrm>
          <a:custGeom>
            <a:avLst/>
            <a:gdLst/>
            <a:ahLst/>
            <a:cxnLst/>
            <a:rect l="l" t="t" r="r" b="b"/>
            <a:pathLst>
              <a:path w="13616333" h="101852">
                <a:moveTo>
                  <a:pt x="0" y="0"/>
                </a:moveTo>
                <a:lnTo>
                  <a:pt x="13616334" y="0"/>
                </a:lnTo>
                <a:lnTo>
                  <a:pt x="13616334" y="101852"/>
                </a:lnTo>
                <a:lnTo>
                  <a:pt x="0" y="101852"/>
                </a:lnTo>
                <a:lnTo>
                  <a:pt x="0" y="0"/>
                </a:lnTo>
                <a:close/>
              </a:path>
            </a:pathLst>
          </a:custGeom>
          <a:blipFill>
            <a:blip r:embed="rId11"/>
            <a:stretch>
              <a:fillRect/>
            </a:stretch>
          </a:blipFill>
        </p:spPr>
        <p:txBody>
          <a:bodyPr/>
          <a:lstStyle/>
          <a:p>
            <a:endParaRPr lang="en-US"/>
          </a:p>
        </p:txBody>
      </p:sp>
      <p:sp>
        <p:nvSpPr>
          <p:cNvPr id="13" name="TextBox 7">
            <a:extLst>
              <a:ext uri="{FF2B5EF4-FFF2-40B4-BE49-F238E27FC236}">
                <a16:creationId xmlns:a16="http://schemas.microsoft.com/office/drawing/2014/main" id="{C3E8F2D1-87DD-B8A8-D69B-A4428438D557}"/>
              </a:ext>
            </a:extLst>
          </p:cNvPr>
          <p:cNvSpPr txBox="1"/>
          <p:nvPr/>
        </p:nvSpPr>
        <p:spPr>
          <a:xfrm>
            <a:off x="3355273" y="6112453"/>
            <a:ext cx="11692369" cy="2431435"/>
          </a:xfrm>
          <a:prstGeom prst="rect">
            <a:avLst/>
          </a:prstGeom>
        </p:spPr>
        <p:txBody>
          <a:bodyPr wrap="square" lIns="0" tIns="0" rIns="0" bIns="0" rtlCol="0" anchor="t">
            <a:spAutoFit/>
          </a:bodyPr>
          <a:lstStyle/>
          <a:p>
            <a:pPr marL="690881" lvl="1" indent="-345440" algn="l">
              <a:lnSpc>
                <a:spcPts val="4800"/>
              </a:lnSpc>
              <a:buFont typeface="Arial"/>
              <a:buChar char="•"/>
            </a:pPr>
            <a:r>
              <a:rPr lang="en-US" sz="3200" b="1" spc="32">
                <a:solidFill>
                  <a:srgbClr val="000000"/>
                </a:solidFill>
                <a:latin typeface="Nunito Medium"/>
                <a:ea typeface="Nunito Medium"/>
                <a:cs typeface="Nunito Medium"/>
                <a:sym typeface="Nunito Medium"/>
              </a:rPr>
              <a:t>Be specific, avoid generalizations</a:t>
            </a:r>
          </a:p>
          <a:p>
            <a:pPr marL="690881" lvl="1" indent="-345440" algn="l">
              <a:lnSpc>
                <a:spcPts val="4800"/>
              </a:lnSpc>
              <a:buFont typeface="Arial"/>
              <a:buChar char="•"/>
            </a:pPr>
            <a:r>
              <a:rPr lang="en-US" sz="3200" b="1" spc="32">
                <a:solidFill>
                  <a:srgbClr val="000000"/>
                </a:solidFill>
                <a:latin typeface="Nunito Medium"/>
                <a:ea typeface="Nunito Medium"/>
                <a:cs typeface="Nunito Medium"/>
                <a:sym typeface="Nunito Medium"/>
              </a:rPr>
              <a:t>Keep it concise, don’t overwhelm them with feedback</a:t>
            </a:r>
          </a:p>
          <a:p>
            <a:pPr marL="690881" lvl="1" indent="-345440" algn="l">
              <a:lnSpc>
                <a:spcPts val="4800"/>
              </a:lnSpc>
              <a:buFont typeface="Arial"/>
              <a:buChar char="•"/>
            </a:pPr>
            <a:r>
              <a:rPr lang="en-US" sz="3200" b="1" spc="32">
                <a:solidFill>
                  <a:srgbClr val="000000"/>
                </a:solidFill>
                <a:latin typeface="Nunito Medium"/>
                <a:ea typeface="Nunito Medium"/>
                <a:cs typeface="Nunito Medium"/>
                <a:sym typeface="Nunito Medium"/>
              </a:rPr>
              <a:t>Provide feedback in a timely manner</a:t>
            </a:r>
          </a:p>
          <a:p>
            <a:pPr marL="690881" lvl="1" indent="-345440" algn="l">
              <a:lnSpc>
                <a:spcPts val="4800"/>
              </a:lnSpc>
              <a:buFont typeface="Arial"/>
              <a:buChar char="•"/>
            </a:pPr>
            <a:r>
              <a:rPr lang="en-US" sz="3200" b="1" spc="32">
                <a:solidFill>
                  <a:srgbClr val="000000"/>
                </a:solidFill>
                <a:latin typeface="Nunito Medium"/>
                <a:ea typeface="Nunito Medium"/>
                <a:cs typeface="Nunito Medium"/>
                <a:sym typeface="Nunito Medium"/>
              </a:rPr>
              <a:t>Be aware of your own biases when evaluating their work</a:t>
            </a:r>
          </a:p>
        </p:txBody>
      </p:sp>
      <p:sp>
        <p:nvSpPr>
          <p:cNvPr id="9" name="Rectangle 1">
            <a:extLst>
              <a:ext uri="{FF2B5EF4-FFF2-40B4-BE49-F238E27FC236}">
                <a16:creationId xmlns:a16="http://schemas.microsoft.com/office/drawing/2014/main" id="{5ABC3A07-54B4-B4DE-94C3-C346C311977A}"/>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24" name="Group 23">
            <a:extLst>
              <a:ext uri="{FF2B5EF4-FFF2-40B4-BE49-F238E27FC236}">
                <a16:creationId xmlns:a16="http://schemas.microsoft.com/office/drawing/2014/main" id="{4D7572A4-B6A7-897B-2DE4-251E6C7E434C}"/>
              </a:ext>
            </a:extLst>
          </p:cNvPr>
          <p:cNvGrpSpPr>
            <a:grpSpLocks noChangeAspect="1"/>
          </p:cNvGrpSpPr>
          <p:nvPr/>
        </p:nvGrpSpPr>
        <p:grpSpPr>
          <a:xfrm>
            <a:off x="12042202" y="3105057"/>
            <a:ext cx="2820897" cy="1998501"/>
            <a:chOff x="2743457" y="6559340"/>
            <a:chExt cx="2403702" cy="1702934"/>
          </a:xfrm>
        </p:grpSpPr>
        <p:sp>
          <p:nvSpPr>
            <p:cNvPr id="19" name="Cylinder 18">
              <a:extLst>
                <a:ext uri="{FF2B5EF4-FFF2-40B4-BE49-F238E27FC236}">
                  <a16:creationId xmlns:a16="http://schemas.microsoft.com/office/drawing/2014/main" id="{EA1C3FE2-760C-9FE0-CA25-E79689CC5FBA}"/>
                </a:ext>
              </a:extLst>
            </p:cNvPr>
            <p:cNvSpPr/>
            <p:nvPr/>
          </p:nvSpPr>
          <p:spPr>
            <a:xfrm>
              <a:off x="2743457" y="7847219"/>
              <a:ext cx="2403702" cy="415055"/>
            </a:xfrm>
            <a:prstGeom prst="can">
              <a:avLst/>
            </a:prstGeom>
            <a:solidFill>
              <a:srgbClr val="FFC000"/>
            </a:solidFill>
            <a:ln>
              <a:solidFill>
                <a:srgbClr val="9E7800"/>
              </a:solid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ylinder 15">
              <a:extLst>
                <a:ext uri="{FF2B5EF4-FFF2-40B4-BE49-F238E27FC236}">
                  <a16:creationId xmlns:a16="http://schemas.microsoft.com/office/drawing/2014/main" id="{6E21BB29-6832-938F-F235-8CE19A97D112}"/>
                </a:ext>
              </a:extLst>
            </p:cNvPr>
            <p:cNvSpPr/>
            <p:nvPr/>
          </p:nvSpPr>
          <p:spPr>
            <a:xfrm>
              <a:off x="2784258" y="7549822"/>
              <a:ext cx="2322100" cy="336081"/>
            </a:xfrm>
            <a:prstGeom prst="can">
              <a:avLst/>
            </a:prstGeom>
            <a:solidFill>
              <a:srgbClr val="585232"/>
            </a:solidFill>
            <a:ln>
              <a:solidFill>
                <a:schemeClr val="bg2">
                  <a:lumMod val="25000"/>
                </a:schemeClr>
              </a:solidFill>
            </a:ln>
            <a:effectLst>
              <a:innerShdw blurRad="63500" dist="50800" dir="162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xplosion: 14 Points 19">
              <a:extLst>
                <a:ext uri="{FF2B5EF4-FFF2-40B4-BE49-F238E27FC236}">
                  <a16:creationId xmlns:a16="http://schemas.microsoft.com/office/drawing/2014/main" id="{2AD19057-6EFE-D7C6-AFA7-F472DC470763}"/>
                </a:ext>
              </a:extLst>
            </p:cNvPr>
            <p:cNvSpPr/>
            <p:nvPr/>
          </p:nvSpPr>
          <p:spPr>
            <a:xfrm>
              <a:off x="2743457" y="7481326"/>
              <a:ext cx="2403702" cy="194114"/>
            </a:xfrm>
            <a:prstGeom prst="irregularSeal2">
              <a:avLst/>
            </a:prstGeom>
            <a:solidFill>
              <a:srgbClr val="00823B"/>
            </a:solidFill>
            <a:ln>
              <a:solidFill>
                <a:srgbClr val="008E40"/>
              </a:solidFill>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DE138329-8305-7A13-C72F-F6B30DBC9AC2}"/>
                </a:ext>
              </a:extLst>
            </p:cNvPr>
            <p:cNvGrpSpPr/>
            <p:nvPr/>
          </p:nvGrpSpPr>
          <p:grpSpPr>
            <a:xfrm>
              <a:off x="2825059" y="7272673"/>
              <a:ext cx="2240498" cy="232298"/>
              <a:chOff x="13994208" y="6851728"/>
              <a:chExt cx="2403702" cy="232298"/>
            </a:xfrm>
          </p:grpSpPr>
          <p:sp>
            <p:nvSpPr>
              <p:cNvPr id="21" name="&quot;Not Allowed&quot; Symbol 20">
                <a:extLst>
                  <a:ext uri="{FF2B5EF4-FFF2-40B4-BE49-F238E27FC236}">
                    <a16:creationId xmlns:a16="http://schemas.microsoft.com/office/drawing/2014/main" id="{6089C59B-8058-150A-52AE-E8BDAB439FC9}"/>
                  </a:ext>
                </a:extLst>
              </p:cNvPr>
              <p:cNvSpPr/>
              <p:nvPr/>
            </p:nvSpPr>
            <p:spPr>
              <a:xfrm>
                <a:off x="13994208" y="6899019"/>
                <a:ext cx="2403702" cy="185007"/>
              </a:xfrm>
              <a:prstGeom prst="noSmoking">
                <a:avLst/>
              </a:prstGeom>
              <a:solidFill>
                <a:srgbClr val="FF0000"/>
              </a:solidFill>
              <a:ln>
                <a:solidFill>
                  <a:srgbClr val="C00000"/>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quot;Not Allowed&quot; Symbol 21">
                <a:extLst>
                  <a:ext uri="{FF2B5EF4-FFF2-40B4-BE49-F238E27FC236}">
                    <a16:creationId xmlns:a16="http://schemas.microsoft.com/office/drawing/2014/main" id="{8393AB33-400C-03CF-3151-13FB5634B221}"/>
                  </a:ext>
                </a:extLst>
              </p:cNvPr>
              <p:cNvSpPr/>
              <p:nvPr/>
            </p:nvSpPr>
            <p:spPr>
              <a:xfrm flipV="1">
                <a:off x="13994208" y="6851728"/>
                <a:ext cx="2403702" cy="185007"/>
              </a:xfrm>
              <a:prstGeom prst="noSmoking">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 name="Flowchart: Delay 17">
              <a:extLst>
                <a:ext uri="{FF2B5EF4-FFF2-40B4-BE49-F238E27FC236}">
                  <a16:creationId xmlns:a16="http://schemas.microsoft.com/office/drawing/2014/main" id="{60C1E1F6-E066-0C9C-7AE4-08EED42468DE}"/>
                </a:ext>
              </a:extLst>
            </p:cNvPr>
            <p:cNvSpPr/>
            <p:nvPr/>
          </p:nvSpPr>
          <p:spPr>
            <a:xfrm rot="16200000">
              <a:off x="3576819" y="5725978"/>
              <a:ext cx="736978" cy="2403701"/>
            </a:xfrm>
            <a:prstGeom prst="flowChartDelay">
              <a:avLst/>
            </a:prstGeom>
            <a:solidFill>
              <a:srgbClr val="FFC000"/>
            </a:solidFill>
            <a:ln>
              <a:solidFill>
                <a:srgbClr val="9E7800"/>
              </a:solid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Slide Number Placeholder 9">
            <a:extLst>
              <a:ext uri="{FF2B5EF4-FFF2-40B4-BE49-F238E27FC236}">
                <a16:creationId xmlns:a16="http://schemas.microsoft.com/office/drawing/2014/main" id="{BBEF56AF-57FD-80CA-BFD1-7538B4C6C041}"/>
              </a:ext>
            </a:extLst>
          </p:cNvPr>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328761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FE0B3"/>
        </a:solidFill>
        <a:effectLst/>
      </p:bgPr>
    </p:bg>
    <p:spTree>
      <p:nvGrpSpPr>
        <p:cNvPr id="1" name="">
          <a:extLst>
            <a:ext uri="{FF2B5EF4-FFF2-40B4-BE49-F238E27FC236}">
              <a16:creationId xmlns:a16="http://schemas.microsoft.com/office/drawing/2014/main" id="{F665299F-63F4-5DF0-6B8B-1DB630EC985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552AAF7-86FC-583F-4B5E-607A09513047}"/>
              </a:ext>
            </a:extLst>
          </p:cNvPr>
          <p:cNvSpPr/>
          <p:nvPr/>
        </p:nvSpPr>
        <p:spPr>
          <a:xfrm>
            <a:off x="-696686" y="-509185"/>
            <a:ext cx="3347913" cy="3347913"/>
          </a:xfrm>
          <a:custGeom>
            <a:avLst/>
            <a:gdLst/>
            <a:ahLst/>
            <a:cxnLst/>
            <a:rect l="l" t="t" r="r" b="b"/>
            <a:pathLst>
              <a:path w="3347913" h="3347913">
                <a:moveTo>
                  <a:pt x="0" y="0"/>
                </a:moveTo>
                <a:lnTo>
                  <a:pt x="3347913" y="0"/>
                </a:lnTo>
                <a:lnTo>
                  <a:pt x="3347913" y="3347913"/>
                </a:lnTo>
                <a:lnTo>
                  <a:pt x="0" y="33479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9A425230-6BC0-D426-5B52-9FD218C1D9DD}"/>
              </a:ext>
            </a:extLst>
          </p:cNvPr>
          <p:cNvSpPr/>
          <p:nvPr/>
        </p:nvSpPr>
        <p:spPr>
          <a:xfrm flipV="1">
            <a:off x="-944260" y="-280616"/>
            <a:ext cx="5403316" cy="1445387"/>
          </a:xfrm>
          <a:custGeom>
            <a:avLst/>
            <a:gdLst/>
            <a:ahLst/>
            <a:cxnLst/>
            <a:rect l="l" t="t" r="r" b="b"/>
            <a:pathLst>
              <a:path w="5403316" h="1445387">
                <a:moveTo>
                  <a:pt x="0" y="1445387"/>
                </a:moveTo>
                <a:lnTo>
                  <a:pt x="5403316" y="1445387"/>
                </a:lnTo>
                <a:lnTo>
                  <a:pt x="5403316" y="0"/>
                </a:lnTo>
                <a:lnTo>
                  <a:pt x="0" y="0"/>
                </a:lnTo>
                <a:lnTo>
                  <a:pt x="0" y="1445387"/>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AC5C0C64-FECD-656B-73C5-F80EFA65E82D}"/>
              </a:ext>
            </a:extLst>
          </p:cNvPr>
          <p:cNvSpPr/>
          <p:nvPr/>
        </p:nvSpPr>
        <p:spPr>
          <a:xfrm rot="-10800000">
            <a:off x="15585344" y="8104060"/>
            <a:ext cx="3347913" cy="3347913"/>
          </a:xfrm>
          <a:custGeom>
            <a:avLst/>
            <a:gdLst/>
            <a:ahLst/>
            <a:cxnLst/>
            <a:rect l="l" t="t" r="r" b="b"/>
            <a:pathLst>
              <a:path w="3347913" h="3347913">
                <a:moveTo>
                  <a:pt x="0" y="0"/>
                </a:moveTo>
                <a:lnTo>
                  <a:pt x="3347912" y="0"/>
                </a:lnTo>
                <a:lnTo>
                  <a:pt x="3347912" y="3347913"/>
                </a:lnTo>
                <a:lnTo>
                  <a:pt x="0" y="33479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DA4BC860-69EF-9231-6947-E53E39DEC339}"/>
              </a:ext>
            </a:extLst>
          </p:cNvPr>
          <p:cNvSpPr/>
          <p:nvPr/>
        </p:nvSpPr>
        <p:spPr>
          <a:xfrm>
            <a:off x="14028202" y="9258300"/>
            <a:ext cx="5403316" cy="1445387"/>
          </a:xfrm>
          <a:custGeom>
            <a:avLst/>
            <a:gdLst/>
            <a:ahLst/>
            <a:cxnLst/>
            <a:rect l="l" t="t" r="r" b="b"/>
            <a:pathLst>
              <a:path w="5403316" h="1445387">
                <a:moveTo>
                  <a:pt x="0" y="0"/>
                </a:moveTo>
                <a:lnTo>
                  <a:pt x="5403316" y="0"/>
                </a:lnTo>
                <a:lnTo>
                  <a:pt x="5403316" y="1445387"/>
                </a:lnTo>
                <a:lnTo>
                  <a:pt x="0" y="144538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 name="TextBox 6">
            <a:extLst>
              <a:ext uri="{FF2B5EF4-FFF2-40B4-BE49-F238E27FC236}">
                <a16:creationId xmlns:a16="http://schemas.microsoft.com/office/drawing/2014/main" id="{5D13102A-24B3-3CBE-2EAE-D3059B05BAE1}"/>
              </a:ext>
            </a:extLst>
          </p:cNvPr>
          <p:cNvSpPr txBox="1"/>
          <p:nvPr/>
        </p:nvSpPr>
        <p:spPr>
          <a:xfrm>
            <a:off x="3859456" y="1299711"/>
            <a:ext cx="10569088" cy="948978"/>
          </a:xfrm>
          <a:prstGeom prst="rect">
            <a:avLst/>
          </a:prstGeom>
        </p:spPr>
        <p:txBody>
          <a:bodyPr lIns="0" tIns="0" rIns="0" bIns="0" rtlCol="0" anchor="t">
            <a:spAutoFit/>
          </a:bodyPr>
          <a:lstStyle/>
          <a:p>
            <a:pPr marL="0" lvl="0" indent="0" algn="ctr">
              <a:lnSpc>
                <a:spcPts val="7440"/>
              </a:lnSpc>
            </a:pPr>
            <a:r>
              <a:rPr lang="en-US" sz="6200" b="1" spc="124">
                <a:solidFill>
                  <a:srgbClr val="005DAA"/>
                </a:solidFill>
                <a:latin typeface="ITC Avant Garde Gothic Bold"/>
                <a:ea typeface="ITC Avant Garde Gothic Bold"/>
                <a:cs typeface="ITC Avant Garde Gothic Bold"/>
                <a:sym typeface="ITC Avant Garde Gothic Bold"/>
              </a:rPr>
              <a:t>Providing Feedback</a:t>
            </a:r>
          </a:p>
        </p:txBody>
      </p:sp>
      <p:graphicFrame>
        <p:nvGraphicFramePr>
          <p:cNvPr id="13" name="Diagram 12">
            <a:extLst>
              <a:ext uri="{FF2B5EF4-FFF2-40B4-BE49-F238E27FC236}">
                <a16:creationId xmlns:a16="http://schemas.microsoft.com/office/drawing/2014/main" id="{EF20D948-C019-1E06-D4FC-004CAFCF5E27}"/>
              </a:ext>
            </a:extLst>
          </p:cNvPr>
          <p:cNvGraphicFramePr/>
          <p:nvPr>
            <p:extLst>
              <p:ext uri="{D42A27DB-BD31-4B8C-83A1-F6EECF244321}">
                <p14:modId xmlns:p14="http://schemas.microsoft.com/office/powerpoint/2010/main" val="845488815"/>
              </p:ext>
            </p:extLst>
          </p:nvPr>
        </p:nvGraphicFramePr>
        <p:xfrm>
          <a:off x="1352162" y="2205581"/>
          <a:ext cx="15583676" cy="705271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7" name="Freeform 8">
            <a:extLst>
              <a:ext uri="{FF2B5EF4-FFF2-40B4-BE49-F238E27FC236}">
                <a16:creationId xmlns:a16="http://schemas.microsoft.com/office/drawing/2014/main" id="{8B033862-36E4-DA6C-4FF2-6FA516462319}"/>
              </a:ext>
            </a:extLst>
          </p:cNvPr>
          <p:cNvSpPr/>
          <p:nvPr/>
        </p:nvSpPr>
        <p:spPr>
          <a:xfrm>
            <a:off x="2335833" y="2366565"/>
            <a:ext cx="13616333" cy="101852"/>
          </a:xfrm>
          <a:custGeom>
            <a:avLst/>
            <a:gdLst/>
            <a:ahLst/>
            <a:cxnLst/>
            <a:rect l="l" t="t" r="r" b="b"/>
            <a:pathLst>
              <a:path w="13616333" h="101852">
                <a:moveTo>
                  <a:pt x="0" y="0"/>
                </a:moveTo>
                <a:lnTo>
                  <a:pt x="13616334" y="0"/>
                </a:lnTo>
                <a:lnTo>
                  <a:pt x="13616334" y="101852"/>
                </a:lnTo>
                <a:lnTo>
                  <a:pt x="0" y="101852"/>
                </a:lnTo>
                <a:lnTo>
                  <a:pt x="0" y="0"/>
                </a:lnTo>
                <a:close/>
              </a:path>
            </a:pathLst>
          </a:custGeom>
          <a:blipFill>
            <a:blip r:embed="rId16"/>
            <a:stretch>
              <a:fillRect/>
            </a:stretch>
          </a:blipFill>
        </p:spPr>
        <p:txBody>
          <a:bodyPr/>
          <a:lstStyle/>
          <a:p>
            <a:endParaRPr lang="en-US"/>
          </a:p>
        </p:txBody>
      </p:sp>
      <p:sp>
        <p:nvSpPr>
          <p:cNvPr id="8" name="Slide Number Placeholder 7">
            <a:extLst>
              <a:ext uri="{FF2B5EF4-FFF2-40B4-BE49-F238E27FC236}">
                <a16:creationId xmlns:a16="http://schemas.microsoft.com/office/drawing/2014/main" id="{0649CCDF-6916-E48A-1900-B1935F424DEC}"/>
              </a:ext>
            </a:extLst>
          </p:cNvPr>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3985113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2DFF1"/>
        </a:solidFill>
        <a:effectLst/>
      </p:bgPr>
    </p:bg>
    <p:spTree>
      <p:nvGrpSpPr>
        <p:cNvPr id="1" name="">
          <a:extLst>
            <a:ext uri="{FF2B5EF4-FFF2-40B4-BE49-F238E27FC236}">
              <a16:creationId xmlns:a16="http://schemas.microsoft.com/office/drawing/2014/main" id="{CBD8BE4A-A0FC-EE26-DC2D-68CFC3B60DC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3D72DE3-85B4-2D0E-3F62-A8C24E92A9F5}"/>
              </a:ext>
            </a:extLst>
          </p:cNvPr>
          <p:cNvSpPr txBox="1"/>
          <p:nvPr/>
        </p:nvSpPr>
        <p:spPr>
          <a:xfrm>
            <a:off x="2272392" y="1638300"/>
            <a:ext cx="13743213" cy="948978"/>
          </a:xfrm>
          <a:prstGeom prst="rect">
            <a:avLst/>
          </a:prstGeom>
        </p:spPr>
        <p:txBody>
          <a:bodyPr lIns="0" tIns="0" rIns="0" bIns="0" rtlCol="0" anchor="t">
            <a:spAutoFit/>
          </a:bodyPr>
          <a:lstStyle/>
          <a:p>
            <a:pPr marL="0" lvl="0" indent="0" algn="ctr">
              <a:lnSpc>
                <a:spcPts val="7440"/>
              </a:lnSpc>
            </a:pPr>
            <a:r>
              <a:rPr lang="en-US" sz="6200" b="1" spc="124">
                <a:solidFill>
                  <a:srgbClr val="10AC4E"/>
                </a:solidFill>
                <a:latin typeface="ITC Avant Garde Gothic Bold"/>
                <a:ea typeface="ITC Avant Garde Gothic Bold"/>
                <a:cs typeface="ITC Avant Garde Gothic Bold"/>
                <a:sym typeface="ITC Avant Garde Gothic Bold"/>
              </a:rPr>
              <a:t>Role Play: Providing Feedback</a:t>
            </a:r>
          </a:p>
        </p:txBody>
      </p:sp>
      <p:sp>
        <p:nvSpPr>
          <p:cNvPr id="3" name="Freeform 3">
            <a:extLst>
              <a:ext uri="{FF2B5EF4-FFF2-40B4-BE49-F238E27FC236}">
                <a16:creationId xmlns:a16="http://schemas.microsoft.com/office/drawing/2014/main" id="{A7119806-A258-2102-D62A-C13143DFDF51}"/>
              </a:ext>
            </a:extLst>
          </p:cNvPr>
          <p:cNvSpPr/>
          <p:nvPr/>
        </p:nvSpPr>
        <p:spPr>
          <a:xfrm rot="-10800000">
            <a:off x="-344297" y="-1703699"/>
            <a:ext cx="3488871" cy="3488871"/>
          </a:xfrm>
          <a:custGeom>
            <a:avLst/>
            <a:gdLst/>
            <a:ahLst/>
            <a:cxnLst/>
            <a:rect l="l" t="t" r="r" b="b"/>
            <a:pathLst>
              <a:path w="3488871" h="3488871">
                <a:moveTo>
                  <a:pt x="0" y="0"/>
                </a:moveTo>
                <a:lnTo>
                  <a:pt x="3488871" y="0"/>
                </a:lnTo>
                <a:lnTo>
                  <a:pt x="3488871" y="3488871"/>
                </a:lnTo>
                <a:lnTo>
                  <a:pt x="0" y="34888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69FA3B32-52B4-CEB4-6844-AB25E344D889}"/>
              </a:ext>
            </a:extLst>
          </p:cNvPr>
          <p:cNvSpPr/>
          <p:nvPr/>
        </p:nvSpPr>
        <p:spPr>
          <a:xfrm flipH="1">
            <a:off x="-3206591" y="-275346"/>
            <a:ext cx="4897825" cy="2608092"/>
          </a:xfrm>
          <a:custGeom>
            <a:avLst/>
            <a:gdLst/>
            <a:ahLst/>
            <a:cxnLst/>
            <a:rect l="l" t="t" r="r" b="b"/>
            <a:pathLst>
              <a:path w="4897825" h="2608092">
                <a:moveTo>
                  <a:pt x="4897825" y="0"/>
                </a:moveTo>
                <a:lnTo>
                  <a:pt x="0" y="0"/>
                </a:lnTo>
                <a:lnTo>
                  <a:pt x="0" y="2608092"/>
                </a:lnTo>
                <a:lnTo>
                  <a:pt x="4897825" y="2608092"/>
                </a:lnTo>
                <a:lnTo>
                  <a:pt x="489782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30E3F3FB-30F1-8784-6814-B61D9720F54C}"/>
              </a:ext>
            </a:extLst>
          </p:cNvPr>
          <p:cNvSpPr/>
          <p:nvPr/>
        </p:nvSpPr>
        <p:spPr>
          <a:xfrm>
            <a:off x="15514864" y="8501828"/>
            <a:ext cx="3488871" cy="3488871"/>
          </a:xfrm>
          <a:custGeom>
            <a:avLst/>
            <a:gdLst/>
            <a:ahLst/>
            <a:cxnLst/>
            <a:rect l="l" t="t" r="r" b="b"/>
            <a:pathLst>
              <a:path w="3488871" h="3488871">
                <a:moveTo>
                  <a:pt x="0" y="0"/>
                </a:moveTo>
                <a:lnTo>
                  <a:pt x="3488872" y="0"/>
                </a:lnTo>
                <a:lnTo>
                  <a:pt x="3488872" y="3488871"/>
                </a:lnTo>
                <a:lnTo>
                  <a:pt x="0" y="34888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B60299DA-25B3-816D-0596-F7FB5BB804ED}"/>
              </a:ext>
            </a:extLst>
          </p:cNvPr>
          <p:cNvSpPr/>
          <p:nvPr/>
        </p:nvSpPr>
        <p:spPr>
          <a:xfrm rot="-599018" flipV="1">
            <a:off x="16781220" y="7682111"/>
            <a:ext cx="4897825" cy="2608092"/>
          </a:xfrm>
          <a:custGeom>
            <a:avLst/>
            <a:gdLst/>
            <a:ahLst/>
            <a:cxnLst/>
            <a:rect l="l" t="t" r="r" b="b"/>
            <a:pathLst>
              <a:path w="4897825" h="2608092">
                <a:moveTo>
                  <a:pt x="0" y="2608092"/>
                </a:moveTo>
                <a:lnTo>
                  <a:pt x="4897825" y="2608092"/>
                </a:lnTo>
                <a:lnTo>
                  <a:pt x="4897825" y="0"/>
                </a:lnTo>
                <a:lnTo>
                  <a:pt x="0" y="0"/>
                </a:lnTo>
                <a:lnTo>
                  <a:pt x="0" y="2608092"/>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TextBox 11">
            <a:extLst>
              <a:ext uri="{FF2B5EF4-FFF2-40B4-BE49-F238E27FC236}">
                <a16:creationId xmlns:a16="http://schemas.microsoft.com/office/drawing/2014/main" id="{171666FF-6AF3-D90D-E7E0-67FAC79ECA18}"/>
              </a:ext>
            </a:extLst>
          </p:cNvPr>
          <p:cNvSpPr txBox="1"/>
          <p:nvPr/>
        </p:nvSpPr>
        <p:spPr>
          <a:xfrm>
            <a:off x="9601202" y="6418470"/>
            <a:ext cx="7328810" cy="1282402"/>
          </a:xfrm>
          <a:prstGeom prst="rect">
            <a:avLst/>
          </a:prstGeom>
        </p:spPr>
        <p:txBody>
          <a:bodyPr wrap="square" lIns="0" tIns="0" rIns="0" bIns="0" rtlCol="0" anchor="t">
            <a:spAutoFit/>
          </a:bodyPr>
          <a:lstStyle/>
          <a:p>
            <a:pPr>
              <a:lnSpc>
                <a:spcPts val="5040"/>
              </a:lnSpc>
            </a:pPr>
            <a:r>
              <a:rPr lang="en-US" sz="4400" b="1" spc="72">
                <a:solidFill>
                  <a:srgbClr val="005DAA"/>
                </a:solidFill>
                <a:latin typeface="ITC Avant Garde Gothic Bold"/>
                <a:ea typeface="ITC Avant Garde Gothic Bold"/>
                <a:cs typeface="ITC Avant Garde Gothic Bold"/>
                <a:sym typeface="ITC Avant Garde Gothic Bold"/>
              </a:rPr>
              <a:t>Round 1: Scenario 4 </a:t>
            </a:r>
          </a:p>
          <a:p>
            <a:pPr>
              <a:lnSpc>
                <a:spcPts val="5040"/>
              </a:lnSpc>
            </a:pPr>
            <a:r>
              <a:rPr lang="en-US" sz="4400" b="1" spc="72">
                <a:solidFill>
                  <a:srgbClr val="005DAA"/>
                </a:solidFill>
                <a:latin typeface="ITC Avant Garde Gothic Bold"/>
                <a:ea typeface="ITC Avant Garde Gothic Bold"/>
                <a:cs typeface="ITC Avant Garde Gothic Bold"/>
                <a:sym typeface="ITC Avant Garde Gothic Bold"/>
              </a:rPr>
              <a:t>Round 2: Scenario 5</a:t>
            </a:r>
          </a:p>
        </p:txBody>
      </p:sp>
      <p:sp>
        <p:nvSpPr>
          <p:cNvPr id="7" name="Freeform 9">
            <a:extLst>
              <a:ext uri="{FF2B5EF4-FFF2-40B4-BE49-F238E27FC236}">
                <a16:creationId xmlns:a16="http://schemas.microsoft.com/office/drawing/2014/main" id="{EBEE90D8-9F74-98A0-AD9B-311DF3F31EF4}"/>
              </a:ext>
            </a:extLst>
          </p:cNvPr>
          <p:cNvSpPr/>
          <p:nvPr/>
        </p:nvSpPr>
        <p:spPr>
          <a:xfrm>
            <a:off x="2335832" y="2850898"/>
            <a:ext cx="13616333" cy="101852"/>
          </a:xfrm>
          <a:custGeom>
            <a:avLst/>
            <a:gdLst/>
            <a:ahLst/>
            <a:cxnLst/>
            <a:rect l="l" t="t" r="r" b="b"/>
            <a:pathLst>
              <a:path w="13616333" h="101852">
                <a:moveTo>
                  <a:pt x="0" y="0"/>
                </a:moveTo>
                <a:lnTo>
                  <a:pt x="13616334" y="0"/>
                </a:lnTo>
                <a:lnTo>
                  <a:pt x="13616334" y="101852"/>
                </a:lnTo>
                <a:lnTo>
                  <a:pt x="0" y="101852"/>
                </a:lnTo>
                <a:lnTo>
                  <a:pt x="0" y="0"/>
                </a:lnTo>
                <a:close/>
              </a:path>
            </a:pathLst>
          </a:custGeom>
          <a:blipFill>
            <a:blip r:embed="rId7"/>
            <a:stretch>
              <a:fillRect/>
            </a:stretch>
          </a:blipFill>
        </p:spPr>
        <p:txBody>
          <a:bodyPr/>
          <a:lstStyle/>
          <a:p>
            <a:endParaRPr lang="en-US"/>
          </a:p>
        </p:txBody>
      </p:sp>
      <p:sp>
        <p:nvSpPr>
          <p:cNvPr id="8" name="Slide Number Placeholder 7">
            <a:extLst>
              <a:ext uri="{FF2B5EF4-FFF2-40B4-BE49-F238E27FC236}">
                <a16:creationId xmlns:a16="http://schemas.microsoft.com/office/drawing/2014/main" id="{0BBE6FF2-7E5D-957B-3693-B03D5B2554F1}"/>
              </a:ext>
            </a:extLst>
          </p:cNvPr>
          <p:cNvSpPr>
            <a:spLocks noGrp="1"/>
          </p:cNvSpPr>
          <p:nvPr>
            <p:ph type="sldNum" sz="quarter" idx="12"/>
          </p:nvPr>
        </p:nvSpPr>
        <p:spPr/>
        <p:txBody>
          <a:bodyPr/>
          <a:lstStyle/>
          <a:p>
            <a:fld id="{B6F15528-21DE-4FAA-801E-634DDDAF4B2B}" type="slidenum">
              <a:rPr lang="en-US" smtClean="0"/>
              <a:pPr/>
              <a:t>23</a:t>
            </a:fld>
            <a:endParaRPr lang="en-US"/>
          </a:p>
        </p:txBody>
      </p:sp>
      <p:sp>
        <p:nvSpPr>
          <p:cNvPr id="9" name="TextBox 2">
            <a:extLst>
              <a:ext uri="{FF2B5EF4-FFF2-40B4-BE49-F238E27FC236}">
                <a16:creationId xmlns:a16="http://schemas.microsoft.com/office/drawing/2014/main" id="{41B6466A-B47A-D448-F3F8-1C9D759D6AFE}"/>
              </a:ext>
            </a:extLst>
          </p:cNvPr>
          <p:cNvSpPr txBox="1"/>
          <p:nvPr/>
        </p:nvSpPr>
        <p:spPr>
          <a:xfrm>
            <a:off x="2577192" y="3307412"/>
            <a:ext cx="13743213" cy="2756396"/>
          </a:xfrm>
          <a:prstGeom prst="rect">
            <a:avLst/>
          </a:prstGeom>
        </p:spPr>
        <p:txBody>
          <a:bodyPr lIns="0" tIns="0" rIns="0" bIns="0" rtlCol="0" anchor="t">
            <a:spAutoFit/>
          </a:bodyPr>
          <a:lstStyle/>
          <a:p>
            <a:pPr marL="0" lvl="0" indent="0">
              <a:lnSpc>
                <a:spcPts val="7440"/>
              </a:lnSpc>
            </a:pPr>
            <a:r>
              <a:rPr lang="en-US" sz="4400" b="1" spc="124">
                <a:solidFill>
                  <a:srgbClr val="10AC4E"/>
                </a:solidFill>
                <a:latin typeface="ITC Avant Garde Gothic Bold"/>
                <a:ea typeface="ITC Avant Garde Gothic Bold"/>
                <a:cs typeface="ITC Avant Garde Gothic Bold"/>
                <a:sym typeface="ITC Avant Garde Gothic Bold"/>
              </a:rPr>
              <a:t>Find a partner and role play a mentor and their apprentice for each scenario. Switch roles between rounds. </a:t>
            </a:r>
          </a:p>
        </p:txBody>
      </p:sp>
    </p:spTree>
    <p:extLst>
      <p:ext uri="{BB962C8B-B14F-4D97-AF65-F5344CB8AC3E}">
        <p14:creationId xmlns:p14="http://schemas.microsoft.com/office/powerpoint/2010/main" val="657313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FE0B3"/>
        </a:solidFill>
        <a:effectLst/>
      </p:bgPr>
    </p:bg>
    <p:spTree>
      <p:nvGrpSpPr>
        <p:cNvPr id="1" name="">
          <a:extLst>
            <a:ext uri="{FF2B5EF4-FFF2-40B4-BE49-F238E27FC236}">
              <a16:creationId xmlns:a16="http://schemas.microsoft.com/office/drawing/2014/main" id="{46A3CC4D-615A-C1AE-AF1E-1836CA8D7BA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5BDF3DF-4487-026B-21E7-71E01B6E319D}"/>
              </a:ext>
            </a:extLst>
          </p:cNvPr>
          <p:cNvSpPr/>
          <p:nvPr/>
        </p:nvSpPr>
        <p:spPr>
          <a:xfrm rot="-10800000">
            <a:off x="-344297" y="-1703699"/>
            <a:ext cx="3488871" cy="3488871"/>
          </a:xfrm>
          <a:custGeom>
            <a:avLst/>
            <a:gdLst/>
            <a:ahLst/>
            <a:cxnLst/>
            <a:rect l="l" t="t" r="r" b="b"/>
            <a:pathLst>
              <a:path w="3488871" h="3488871">
                <a:moveTo>
                  <a:pt x="0" y="0"/>
                </a:moveTo>
                <a:lnTo>
                  <a:pt x="3488871" y="0"/>
                </a:lnTo>
                <a:lnTo>
                  <a:pt x="3488871" y="3488871"/>
                </a:lnTo>
                <a:lnTo>
                  <a:pt x="0" y="34888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4D2CBE92-E451-2E02-828D-17B7B12574A0}"/>
              </a:ext>
            </a:extLst>
          </p:cNvPr>
          <p:cNvSpPr/>
          <p:nvPr/>
        </p:nvSpPr>
        <p:spPr>
          <a:xfrm flipH="1">
            <a:off x="-3206591" y="-275346"/>
            <a:ext cx="4897825" cy="2608092"/>
          </a:xfrm>
          <a:custGeom>
            <a:avLst/>
            <a:gdLst/>
            <a:ahLst/>
            <a:cxnLst/>
            <a:rect l="l" t="t" r="r" b="b"/>
            <a:pathLst>
              <a:path w="4897825" h="2608092">
                <a:moveTo>
                  <a:pt x="4897825" y="0"/>
                </a:moveTo>
                <a:lnTo>
                  <a:pt x="0" y="0"/>
                </a:lnTo>
                <a:lnTo>
                  <a:pt x="0" y="2608092"/>
                </a:lnTo>
                <a:lnTo>
                  <a:pt x="4897825" y="2608092"/>
                </a:lnTo>
                <a:lnTo>
                  <a:pt x="489782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0D7FB805-F891-6715-BBEB-2077404AF2AF}"/>
              </a:ext>
            </a:extLst>
          </p:cNvPr>
          <p:cNvSpPr/>
          <p:nvPr/>
        </p:nvSpPr>
        <p:spPr>
          <a:xfrm>
            <a:off x="15514864" y="8501828"/>
            <a:ext cx="3488871" cy="3488871"/>
          </a:xfrm>
          <a:custGeom>
            <a:avLst/>
            <a:gdLst/>
            <a:ahLst/>
            <a:cxnLst/>
            <a:rect l="l" t="t" r="r" b="b"/>
            <a:pathLst>
              <a:path w="3488871" h="3488871">
                <a:moveTo>
                  <a:pt x="0" y="0"/>
                </a:moveTo>
                <a:lnTo>
                  <a:pt x="3488872" y="0"/>
                </a:lnTo>
                <a:lnTo>
                  <a:pt x="3488872" y="3488871"/>
                </a:lnTo>
                <a:lnTo>
                  <a:pt x="0" y="34888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3BCF8419-941D-1970-1207-BCFD3F346DC1}"/>
              </a:ext>
            </a:extLst>
          </p:cNvPr>
          <p:cNvSpPr/>
          <p:nvPr/>
        </p:nvSpPr>
        <p:spPr>
          <a:xfrm rot="-599018" flipV="1">
            <a:off x="16781220" y="7682111"/>
            <a:ext cx="4897825" cy="2608092"/>
          </a:xfrm>
          <a:custGeom>
            <a:avLst/>
            <a:gdLst/>
            <a:ahLst/>
            <a:cxnLst/>
            <a:rect l="l" t="t" r="r" b="b"/>
            <a:pathLst>
              <a:path w="4897825" h="2608092">
                <a:moveTo>
                  <a:pt x="0" y="2608092"/>
                </a:moveTo>
                <a:lnTo>
                  <a:pt x="4897825" y="2608092"/>
                </a:lnTo>
                <a:lnTo>
                  <a:pt x="4897825" y="0"/>
                </a:lnTo>
                <a:lnTo>
                  <a:pt x="0" y="0"/>
                </a:lnTo>
                <a:lnTo>
                  <a:pt x="0" y="2608092"/>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A30BF771-362B-1101-F4EF-A43BD07B2A2F}"/>
              </a:ext>
            </a:extLst>
          </p:cNvPr>
          <p:cNvSpPr/>
          <p:nvPr/>
        </p:nvSpPr>
        <p:spPr>
          <a:xfrm>
            <a:off x="9572465" y="2645637"/>
            <a:ext cx="7115009" cy="5469663"/>
          </a:xfrm>
          <a:custGeom>
            <a:avLst/>
            <a:gdLst/>
            <a:ahLst/>
            <a:cxnLst/>
            <a:rect l="l" t="t" r="r" b="b"/>
            <a:pathLst>
              <a:path w="7115009" h="5469663">
                <a:moveTo>
                  <a:pt x="0" y="0"/>
                </a:moveTo>
                <a:lnTo>
                  <a:pt x="7115009" y="0"/>
                </a:lnTo>
                <a:lnTo>
                  <a:pt x="7115009" y="5469663"/>
                </a:lnTo>
                <a:lnTo>
                  <a:pt x="0" y="546966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TextBox 7">
            <a:extLst>
              <a:ext uri="{FF2B5EF4-FFF2-40B4-BE49-F238E27FC236}">
                <a16:creationId xmlns:a16="http://schemas.microsoft.com/office/drawing/2014/main" id="{0DC6629A-2BD9-0D35-508C-49FB0423FC3B}"/>
              </a:ext>
            </a:extLst>
          </p:cNvPr>
          <p:cNvSpPr txBox="1"/>
          <p:nvPr/>
        </p:nvSpPr>
        <p:spPr>
          <a:xfrm>
            <a:off x="1468322" y="1638246"/>
            <a:ext cx="8971078" cy="1066854"/>
          </a:xfrm>
          <a:prstGeom prst="rect">
            <a:avLst/>
          </a:prstGeom>
        </p:spPr>
        <p:txBody>
          <a:bodyPr lIns="0" tIns="0" rIns="0" bIns="0" rtlCol="0" anchor="t">
            <a:spAutoFit/>
          </a:bodyPr>
          <a:lstStyle/>
          <a:p>
            <a:pPr marL="0" lvl="0" indent="0" algn="l">
              <a:lnSpc>
                <a:spcPts val="7440"/>
              </a:lnSpc>
            </a:pPr>
            <a:r>
              <a:rPr lang="en-US" sz="6200" b="1" spc="124">
                <a:solidFill>
                  <a:srgbClr val="005DAA"/>
                </a:solidFill>
                <a:latin typeface="ITC Avant Garde Gothic Bold"/>
                <a:ea typeface="ITC Avant Garde Gothic Bold"/>
                <a:cs typeface="ITC Avant Garde Gothic Bold"/>
                <a:sym typeface="ITC Avant Garde Gothic Bold"/>
              </a:rPr>
              <a:t>Your First Meeting</a:t>
            </a:r>
          </a:p>
        </p:txBody>
      </p:sp>
      <p:sp>
        <p:nvSpPr>
          <p:cNvPr id="8" name="TextBox 8">
            <a:extLst>
              <a:ext uri="{FF2B5EF4-FFF2-40B4-BE49-F238E27FC236}">
                <a16:creationId xmlns:a16="http://schemas.microsoft.com/office/drawing/2014/main" id="{5249C3A3-6E0B-4824-B9BF-88449F4DB8C8}"/>
              </a:ext>
            </a:extLst>
          </p:cNvPr>
          <p:cNvSpPr txBox="1"/>
          <p:nvPr/>
        </p:nvSpPr>
        <p:spPr>
          <a:xfrm>
            <a:off x="10250420" y="3012445"/>
            <a:ext cx="6052311" cy="4707471"/>
          </a:xfrm>
          <a:prstGeom prst="rect">
            <a:avLst/>
          </a:prstGeom>
        </p:spPr>
        <p:txBody>
          <a:bodyPr lIns="0" tIns="0" rIns="0" bIns="0" rtlCol="0" anchor="t">
            <a:spAutoFit/>
          </a:bodyPr>
          <a:lstStyle/>
          <a:p>
            <a:pPr algn="l">
              <a:lnSpc>
                <a:spcPts val="4680"/>
              </a:lnSpc>
            </a:pPr>
            <a:r>
              <a:rPr lang="en-US" sz="3600" b="1" spc="36">
                <a:solidFill>
                  <a:srgbClr val="FFFFFF"/>
                </a:solidFill>
                <a:latin typeface="Nunito Medium"/>
                <a:ea typeface="Nunito Medium"/>
                <a:cs typeface="Nunito Medium"/>
                <a:sym typeface="Nunito Medium"/>
              </a:rPr>
              <a:t> Establish expectations </a:t>
            </a:r>
          </a:p>
          <a:p>
            <a:pPr marL="777240" lvl="1" indent="-388620" algn="l">
              <a:lnSpc>
                <a:spcPts val="4680"/>
              </a:lnSpc>
              <a:buFont typeface="Arial"/>
              <a:buChar char="•"/>
            </a:pPr>
            <a:r>
              <a:rPr lang="en-US" sz="3600" b="1" spc="36">
                <a:solidFill>
                  <a:srgbClr val="FFFFFF"/>
                </a:solidFill>
                <a:latin typeface="Nunito Medium"/>
                <a:ea typeface="Nunito Medium"/>
                <a:cs typeface="Nunito Medium"/>
                <a:sym typeface="Nunito Medium"/>
              </a:rPr>
              <a:t>Frequency of contact </a:t>
            </a:r>
          </a:p>
          <a:p>
            <a:pPr marL="777240" lvl="1" indent="-388620" algn="l">
              <a:lnSpc>
                <a:spcPts val="4680"/>
              </a:lnSpc>
              <a:buFont typeface="Arial"/>
              <a:buChar char="•"/>
            </a:pPr>
            <a:r>
              <a:rPr lang="en-US" sz="3600" b="1" spc="36">
                <a:solidFill>
                  <a:srgbClr val="FFFFFF"/>
                </a:solidFill>
                <a:latin typeface="Nunito Medium"/>
                <a:ea typeface="Nunito Medium"/>
                <a:cs typeface="Nunito Medium"/>
                <a:sym typeface="Nunito Medium"/>
              </a:rPr>
              <a:t>Capacity and availability </a:t>
            </a:r>
          </a:p>
          <a:p>
            <a:pPr marL="777240" lvl="1" indent="-388620" algn="l">
              <a:lnSpc>
                <a:spcPts val="4680"/>
              </a:lnSpc>
              <a:buFont typeface="Arial"/>
              <a:buChar char="•"/>
            </a:pPr>
            <a:r>
              <a:rPr lang="en-US" sz="3600" b="1" spc="36">
                <a:solidFill>
                  <a:srgbClr val="FFFFFF"/>
                </a:solidFill>
                <a:latin typeface="Nunito Medium"/>
                <a:ea typeface="Nunito Medium"/>
                <a:cs typeface="Nunito Medium"/>
                <a:sym typeface="Nunito Medium"/>
              </a:rPr>
              <a:t>Types of support needed and resources available</a:t>
            </a:r>
          </a:p>
          <a:p>
            <a:pPr marL="777240" lvl="1" indent="-388620" algn="l">
              <a:lnSpc>
                <a:spcPts val="4680"/>
              </a:lnSpc>
              <a:buFont typeface="Arial"/>
              <a:buChar char="•"/>
            </a:pPr>
            <a:r>
              <a:rPr lang="en-US" sz="3600" b="1" spc="36">
                <a:solidFill>
                  <a:srgbClr val="FFFFFF"/>
                </a:solidFill>
                <a:latin typeface="Nunito Medium"/>
                <a:ea typeface="Nunito Medium"/>
                <a:cs typeface="Nunito Medium"/>
                <a:sym typeface="Nunito Medium"/>
              </a:rPr>
              <a:t>Roles of mentors and apprentices </a:t>
            </a:r>
          </a:p>
          <a:p>
            <a:pPr marL="777240" lvl="1" indent="-388620" algn="l">
              <a:lnSpc>
                <a:spcPts val="4680"/>
              </a:lnSpc>
              <a:buFont typeface="Arial"/>
              <a:buChar char="•"/>
            </a:pPr>
            <a:r>
              <a:rPr lang="en-US" sz="3600" b="1" spc="36">
                <a:solidFill>
                  <a:srgbClr val="FFFFFF"/>
                </a:solidFill>
                <a:latin typeface="Nunito Medium"/>
                <a:ea typeface="Nunito Medium"/>
                <a:cs typeface="Nunito Medium"/>
                <a:sym typeface="Nunito Medium"/>
              </a:rPr>
              <a:t>Confidentiality </a:t>
            </a:r>
          </a:p>
        </p:txBody>
      </p:sp>
      <p:sp>
        <p:nvSpPr>
          <p:cNvPr id="9" name="TextBox 9">
            <a:extLst>
              <a:ext uri="{FF2B5EF4-FFF2-40B4-BE49-F238E27FC236}">
                <a16:creationId xmlns:a16="http://schemas.microsoft.com/office/drawing/2014/main" id="{FDADD6F5-430D-E883-B9FA-54DB12D150E7}"/>
              </a:ext>
            </a:extLst>
          </p:cNvPr>
          <p:cNvSpPr txBox="1"/>
          <p:nvPr/>
        </p:nvSpPr>
        <p:spPr>
          <a:xfrm>
            <a:off x="1216282" y="3012445"/>
            <a:ext cx="7927718" cy="4809650"/>
          </a:xfrm>
          <a:prstGeom prst="rect">
            <a:avLst/>
          </a:prstGeom>
        </p:spPr>
        <p:txBody>
          <a:bodyPr lIns="0" tIns="0" rIns="0" bIns="0" rtlCol="0" anchor="t">
            <a:spAutoFit/>
          </a:bodyPr>
          <a:lstStyle/>
          <a:p>
            <a:pPr marL="777240" lvl="1" indent="-388620" algn="l">
              <a:lnSpc>
                <a:spcPts val="4680"/>
              </a:lnSpc>
              <a:buFont typeface="Arial"/>
              <a:buChar char="•"/>
            </a:pPr>
            <a:r>
              <a:rPr lang="en-US" sz="3600" b="1" u="sng" spc="36">
                <a:solidFill>
                  <a:srgbClr val="000000"/>
                </a:solidFill>
                <a:latin typeface="Nunito Medium"/>
                <a:ea typeface="Nunito Medium"/>
                <a:cs typeface="Nunito Medium"/>
                <a:sym typeface="Nunito Medium"/>
              </a:rPr>
              <a:t>Get to know your apprentice</a:t>
            </a:r>
          </a:p>
          <a:p>
            <a:pPr marL="777240" lvl="1" indent="-388620" algn="l">
              <a:lnSpc>
                <a:spcPts val="4680"/>
              </a:lnSpc>
              <a:buFont typeface="Arial"/>
              <a:buChar char="•"/>
            </a:pPr>
            <a:r>
              <a:rPr lang="en-US" sz="3600" b="1" spc="36">
                <a:solidFill>
                  <a:srgbClr val="000000"/>
                </a:solidFill>
                <a:latin typeface="Nunito Medium"/>
                <a:ea typeface="Nunito Medium"/>
                <a:cs typeface="Nunito Medium"/>
                <a:sym typeface="Nunito Medium"/>
              </a:rPr>
              <a:t>Review OJT and RI requirements </a:t>
            </a:r>
          </a:p>
          <a:p>
            <a:pPr marL="777240" lvl="1" indent="-388620" algn="l">
              <a:lnSpc>
                <a:spcPts val="4680"/>
              </a:lnSpc>
              <a:buFont typeface="Arial"/>
              <a:buChar char="•"/>
            </a:pPr>
            <a:r>
              <a:rPr lang="en-US" sz="3600" b="1" spc="36">
                <a:solidFill>
                  <a:srgbClr val="000000"/>
                </a:solidFill>
                <a:latin typeface="Nunito Medium"/>
                <a:ea typeface="Nunito Medium"/>
                <a:cs typeface="Nunito Medium"/>
                <a:sym typeface="Nunito Medium"/>
              </a:rPr>
              <a:t>Discuss and set goals </a:t>
            </a:r>
          </a:p>
          <a:p>
            <a:pPr marL="777240" lvl="1" indent="-388620" algn="l">
              <a:lnSpc>
                <a:spcPts val="4680"/>
              </a:lnSpc>
              <a:buFont typeface="Arial"/>
              <a:buChar char="•"/>
            </a:pPr>
            <a:r>
              <a:rPr lang="en-US" sz="3600" b="1" spc="36">
                <a:solidFill>
                  <a:srgbClr val="000000"/>
                </a:solidFill>
                <a:latin typeface="Nunito Medium"/>
                <a:ea typeface="Nunito Medium"/>
                <a:cs typeface="Nunito Medium"/>
                <a:sym typeface="Nunito Medium"/>
              </a:rPr>
              <a:t>Review responsibilities of mentors and apprentices</a:t>
            </a:r>
          </a:p>
          <a:p>
            <a:pPr marL="777240" lvl="1" indent="-388620" algn="l">
              <a:lnSpc>
                <a:spcPts val="4680"/>
              </a:lnSpc>
              <a:buFont typeface="Arial"/>
              <a:buChar char="•"/>
            </a:pPr>
            <a:r>
              <a:rPr lang="en-US" sz="3600" b="1" spc="36">
                <a:solidFill>
                  <a:srgbClr val="000000"/>
                </a:solidFill>
                <a:latin typeface="Nunito Medium"/>
                <a:ea typeface="Nunito Medium"/>
                <a:cs typeface="Nunito Medium"/>
                <a:sym typeface="Nunito Medium"/>
              </a:rPr>
              <a:t>Match their energy</a:t>
            </a:r>
          </a:p>
          <a:p>
            <a:pPr marL="777240" lvl="1" indent="-388620" algn="l">
              <a:lnSpc>
                <a:spcPts val="4680"/>
              </a:lnSpc>
              <a:buFont typeface="Arial"/>
              <a:buChar char="•"/>
            </a:pPr>
            <a:r>
              <a:rPr lang="en-US" sz="3600" b="1" spc="36">
                <a:solidFill>
                  <a:srgbClr val="000000"/>
                </a:solidFill>
                <a:latin typeface="Nunito Medium"/>
                <a:ea typeface="Nunito Medium"/>
                <a:cs typeface="Nunito Medium"/>
                <a:sym typeface="Nunito Medium"/>
              </a:rPr>
              <a:t>Prepare to answer questions</a:t>
            </a:r>
          </a:p>
          <a:p>
            <a:pPr marL="777240" lvl="1" indent="-388620" algn="l">
              <a:lnSpc>
                <a:spcPts val="4680"/>
              </a:lnSpc>
              <a:buFont typeface="Arial"/>
              <a:buChar char="•"/>
            </a:pPr>
            <a:r>
              <a:rPr lang="en-US" sz="3600" b="1" spc="36">
                <a:solidFill>
                  <a:srgbClr val="000000"/>
                </a:solidFill>
                <a:latin typeface="Nunito Medium"/>
                <a:ea typeface="Nunito Medium"/>
                <a:cs typeface="Nunito Medium"/>
                <a:sym typeface="Nunito Medium"/>
              </a:rPr>
              <a:t>Introduce our union</a:t>
            </a:r>
          </a:p>
        </p:txBody>
      </p:sp>
      <p:grpSp>
        <p:nvGrpSpPr>
          <p:cNvPr id="10" name="Group 9">
            <a:extLst>
              <a:ext uri="{FF2B5EF4-FFF2-40B4-BE49-F238E27FC236}">
                <a16:creationId xmlns:a16="http://schemas.microsoft.com/office/drawing/2014/main" id="{0FBFD8AE-1617-AB4B-F743-0B9B4A607099}"/>
              </a:ext>
            </a:extLst>
          </p:cNvPr>
          <p:cNvGrpSpPr/>
          <p:nvPr/>
        </p:nvGrpSpPr>
        <p:grpSpPr>
          <a:xfrm>
            <a:off x="1982289" y="8721326"/>
            <a:ext cx="11962312" cy="1146574"/>
            <a:chOff x="0" y="0"/>
            <a:chExt cx="2541932" cy="301978"/>
          </a:xfrm>
        </p:grpSpPr>
        <p:sp>
          <p:nvSpPr>
            <p:cNvPr id="11" name="Freeform 10">
              <a:extLst>
                <a:ext uri="{FF2B5EF4-FFF2-40B4-BE49-F238E27FC236}">
                  <a16:creationId xmlns:a16="http://schemas.microsoft.com/office/drawing/2014/main" id="{6C418E4A-794D-22C8-5A01-D0297D8F5C92}"/>
                </a:ext>
              </a:extLst>
            </p:cNvPr>
            <p:cNvSpPr/>
            <p:nvPr/>
          </p:nvSpPr>
          <p:spPr>
            <a:xfrm>
              <a:off x="0" y="0"/>
              <a:ext cx="2541932" cy="301978"/>
            </a:xfrm>
            <a:custGeom>
              <a:avLst/>
              <a:gdLst/>
              <a:ahLst/>
              <a:cxnLst/>
              <a:rect l="l" t="t" r="r" b="b"/>
              <a:pathLst>
                <a:path w="2541932" h="301978">
                  <a:moveTo>
                    <a:pt x="0" y="0"/>
                  </a:moveTo>
                  <a:lnTo>
                    <a:pt x="2541932" y="0"/>
                  </a:lnTo>
                  <a:lnTo>
                    <a:pt x="2541932" y="301978"/>
                  </a:lnTo>
                  <a:lnTo>
                    <a:pt x="0" y="301978"/>
                  </a:lnTo>
                  <a:close/>
                </a:path>
              </a:pathLst>
            </a:custGeom>
            <a:solidFill>
              <a:srgbClr val="000000">
                <a:alpha val="0"/>
              </a:srgbClr>
            </a:solidFill>
            <a:ln w="38100" cap="sq">
              <a:solidFill>
                <a:srgbClr val="000000"/>
              </a:solidFill>
              <a:prstDash val="solid"/>
              <a:miter/>
            </a:ln>
          </p:spPr>
          <p:txBody>
            <a:bodyPr/>
            <a:lstStyle/>
            <a:p>
              <a:endParaRPr lang="en-US"/>
            </a:p>
          </p:txBody>
        </p:sp>
        <p:sp>
          <p:nvSpPr>
            <p:cNvPr id="12" name="TextBox 11">
              <a:extLst>
                <a:ext uri="{FF2B5EF4-FFF2-40B4-BE49-F238E27FC236}">
                  <a16:creationId xmlns:a16="http://schemas.microsoft.com/office/drawing/2014/main" id="{8421F98C-FE1B-2579-B084-29C95161CF56}"/>
                </a:ext>
              </a:extLst>
            </p:cNvPr>
            <p:cNvSpPr txBox="1"/>
            <p:nvPr/>
          </p:nvSpPr>
          <p:spPr>
            <a:xfrm>
              <a:off x="0" y="-104775"/>
              <a:ext cx="2541932" cy="406753"/>
            </a:xfrm>
            <a:prstGeom prst="rect">
              <a:avLst/>
            </a:prstGeom>
          </p:spPr>
          <p:txBody>
            <a:bodyPr lIns="50800" tIns="50800" rIns="50800" bIns="50800" rtlCol="0" anchor="ctr"/>
            <a:lstStyle/>
            <a:p>
              <a:pPr algn="ctr">
                <a:lnSpc>
                  <a:spcPts val="3118"/>
                </a:lnSpc>
              </a:pPr>
              <a:endParaRPr/>
            </a:p>
          </p:txBody>
        </p:sp>
      </p:grpSp>
      <p:sp>
        <p:nvSpPr>
          <p:cNvPr id="13" name="Freeform 12">
            <a:extLst>
              <a:ext uri="{FF2B5EF4-FFF2-40B4-BE49-F238E27FC236}">
                <a16:creationId xmlns:a16="http://schemas.microsoft.com/office/drawing/2014/main" id="{749C82AC-301D-B720-6997-61F61CB186D5}"/>
              </a:ext>
            </a:extLst>
          </p:cNvPr>
          <p:cNvSpPr/>
          <p:nvPr/>
        </p:nvSpPr>
        <p:spPr>
          <a:xfrm>
            <a:off x="1816129" y="8567460"/>
            <a:ext cx="423017" cy="423017"/>
          </a:xfrm>
          <a:custGeom>
            <a:avLst/>
            <a:gdLst/>
            <a:ahLst/>
            <a:cxnLst/>
            <a:rect l="l" t="t" r="r" b="b"/>
            <a:pathLst>
              <a:path w="423017" h="423017">
                <a:moveTo>
                  <a:pt x="0" y="0"/>
                </a:moveTo>
                <a:lnTo>
                  <a:pt x="423017" y="0"/>
                </a:lnTo>
                <a:lnTo>
                  <a:pt x="423017" y="423017"/>
                </a:lnTo>
                <a:lnTo>
                  <a:pt x="0" y="42301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8" name="TextBox 9">
            <a:extLst>
              <a:ext uri="{FF2B5EF4-FFF2-40B4-BE49-F238E27FC236}">
                <a16:creationId xmlns:a16="http://schemas.microsoft.com/office/drawing/2014/main" id="{78A0367F-7B42-1623-7912-32470C160BAE}"/>
              </a:ext>
            </a:extLst>
          </p:cNvPr>
          <p:cNvSpPr txBox="1"/>
          <p:nvPr/>
        </p:nvSpPr>
        <p:spPr>
          <a:xfrm>
            <a:off x="2239146" y="8761775"/>
            <a:ext cx="12282823" cy="1065676"/>
          </a:xfrm>
          <a:prstGeom prst="rect">
            <a:avLst/>
          </a:prstGeom>
        </p:spPr>
        <p:txBody>
          <a:bodyPr lIns="0" tIns="0" rIns="0" bIns="0" rtlCol="0" anchor="t">
            <a:spAutoFit/>
          </a:bodyPr>
          <a:lstStyle/>
          <a:p>
            <a:pPr algn="l">
              <a:lnSpc>
                <a:spcPts val="4160"/>
              </a:lnSpc>
            </a:pPr>
            <a:r>
              <a:rPr lang="en-US" sz="3200" b="1" spc="32">
                <a:solidFill>
                  <a:srgbClr val="000000"/>
                </a:solidFill>
                <a:latin typeface="Nunito Bold"/>
                <a:ea typeface="Nunito Bold"/>
                <a:cs typeface="Nunito Bold"/>
                <a:sym typeface="Nunito Bold"/>
              </a:rPr>
              <a:t>Strong relationships are essential to successful mentoring programs. Prioritize connecting with your apprentice. </a:t>
            </a:r>
          </a:p>
        </p:txBody>
      </p:sp>
      <p:sp>
        <p:nvSpPr>
          <p:cNvPr id="14" name="Slide Number Placeholder 13">
            <a:extLst>
              <a:ext uri="{FF2B5EF4-FFF2-40B4-BE49-F238E27FC236}">
                <a16:creationId xmlns:a16="http://schemas.microsoft.com/office/drawing/2014/main" id="{3585E06C-D314-8B3D-1508-D4CAE0A58D70}"/>
              </a:ext>
            </a:extLst>
          </p:cNvPr>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502065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BFE0B3"/>
        </a:solidFill>
        <a:effectLst/>
      </p:bgPr>
    </p:bg>
    <p:spTree>
      <p:nvGrpSpPr>
        <p:cNvPr id="1" name="">
          <a:extLst>
            <a:ext uri="{FF2B5EF4-FFF2-40B4-BE49-F238E27FC236}">
              <a16:creationId xmlns:a16="http://schemas.microsoft.com/office/drawing/2014/main" id="{365B41E6-4661-A1F4-02E1-E822072275D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DA78727-F995-450B-9F8A-A98CCBB55598}"/>
              </a:ext>
            </a:extLst>
          </p:cNvPr>
          <p:cNvSpPr/>
          <p:nvPr/>
        </p:nvSpPr>
        <p:spPr>
          <a:xfrm rot="-10800000">
            <a:off x="-344297" y="-1703699"/>
            <a:ext cx="3488871" cy="3488871"/>
          </a:xfrm>
          <a:custGeom>
            <a:avLst/>
            <a:gdLst/>
            <a:ahLst/>
            <a:cxnLst/>
            <a:rect l="l" t="t" r="r" b="b"/>
            <a:pathLst>
              <a:path w="3488871" h="3488871">
                <a:moveTo>
                  <a:pt x="0" y="0"/>
                </a:moveTo>
                <a:lnTo>
                  <a:pt x="3488871" y="0"/>
                </a:lnTo>
                <a:lnTo>
                  <a:pt x="3488871" y="3488871"/>
                </a:lnTo>
                <a:lnTo>
                  <a:pt x="0" y="34888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5D8A6567-9197-C6B0-C077-A6F0A988AB2D}"/>
              </a:ext>
            </a:extLst>
          </p:cNvPr>
          <p:cNvSpPr/>
          <p:nvPr/>
        </p:nvSpPr>
        <p:spPr>
          <a:xfrm flipH="1">
            <a:off x="-3206591" y="-275346"/>
            <a:ext cx="4897825" cy="2608092"/>
          </a:xfrm>
          <a:custGeom>
            <a:avLst/>
            <a:gdLst/>
            <a:ahLst/>
            <a:cxnLst/>
            <a:rect l="l" t="t" r="r" b="b"/>
            <a:pathLst>
              <a:path w="4897825" h="2608092">
                <a:moveTo>
                  <a:pt x="4897825" y="0"/>
                </a:moveTo>
                <a:lnTo>
                  <a:pt x="0" y="0"/>
                </a:lnTo>
                <a:lnTo>
                  <a:pt x="0" y="2608092"/>
                </a:lnTo>
                <a:lnTo>
                  <a:pt x="4897825" y="2608092"/>
                </a:lnTo>
                <a:lnTo>
                  <a:pt x="489782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2C07711A-BA32-BB62-8DFB-C290C1429E96}"/>
              </a:ext>
            </a:extLst>
          </p:cNvPr>
          <p:cNvSpPr/>
          <p:nvPr/>
        </p:nvSpPr>
        <p:spPr>
          <a:xfrm>
            <a:off x="15514864" y="8501828"/>
            <a:ext cx="3488871" cy="3488871"/>
          </a:xfrm>
          <a:custGeom>
            <a:avLst/>
            <a:gdLst/>
            <a:ahLst/>
            <a:cxnLst/>
            <a:rect l="l" t="t" r="r" b="b"/>
            <a:pathLst>
              <a:path w="3488871" h="3488871">
                <a:moveTo>
                  <a:pt x="0" y="0"/>
                </a:moveTo>
                <a:lnTo>
                  <a:pt x="3488872" y="0"/>
                </a:lnTo>
                <a:lnTo>
                  <a:pt x="3488872" y="3488871"/>
                </a:lnTo>
                <a:lnTo>
                  <a:pt x="0" y="34888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6CA4EE36-D3A5-9A44-8BA0-E7C685A79C09}"/>
              </a:ext>
            </a:extLst>
          </p:cNvPr>
          <p:cNvSpPr/>
          <p:nvPr/>
        </p:nvSpPr>
        <p:spPr>
          <a:xfrm rot="-599018" flipV="1">
            <a:off x="16781220" y="7682111"/>
            <a:ext cx="4897825" cy="2608092"/>
          </a:xfrm>
          <a:custGeom>
            <a:avLst/>
            <a:gdLst/>
            <a:ahLst/>
            <a:cxnLst/>
            <a:rect l="l" t="t" r="r" b="b"/>
            <a:pathLst>
              <a:path w="4897825" h="2608092">
                <a:moveTo>
                  <a:pt x="0" y="2608092"/>
                </a:moveTo>
                <a:lnTo>
                  <a:pt x="4897825" y="2608092"/>
                </a:lnTo>
                <a:lnTo>
                  <a:pt x="4897825" y="0"/>
                </a:lnTo>
                <a:lnTo>
                  <a:pt x="0" y="0"/>
                </a:lnTo>
                <a:lnTo>
                  <a:pt x="0" y="2608092"/>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7">
            <a:extLst>
              <a:ext uri="{FF2B5EF4-FFF2-40B4-BE49-F238E27FC236}">
                <a16:creationId xmlns:a16="http://schemas.microsoft.com/office/drawing/2014/main" id="{CB293E43-2F6C-CB50-9844-39FA52FC65C8}"/>
              </a:ext>
            </a:extLst>
          </p:cNvPr>
          <p:cNvSpPr txBox="1"/>
          <p:nvPr/>
        </p:nvSpPr>
        <p:spPr>
          <a:xfrm>
            <a:off x="2310016" y="608185"/>
            <a:ext cx="13667968" cy="953915"/>
          </a:xfrm>
          <a:prstGeom prst="rect">
            <a:avLst/>
          </a:prstGeom>
        </p:spPr>
        <p:txBody>
          <a:bodyPr lIns="0" tIns="0" rIns="0" bIns="0" rtlCol="0" anchor="t">
            <a:spAutoFit/>
          </a:bodyPr>
          <a:lstStyle/>
          <a:p>
            <a:pPr marL="0" lvl="0" indent="0" algn="ctr">
              <a:lnSpc>
                <a:spcPts val="7679"/>
              </a:lnSpc>
            </a:pPr>
            <a:r>
              <a:rPr lang="en-US" sz="6399" b="1" spc="127">
                <a:solidFill>
                  <a:srgbClr val="10AC4E"/>
                </a:solidFill>
                <a:latin typeface="ITC Avant Garde Gothic Bold"/>
                <a:ea typeface="ITC Avant Garde Gothic Bold"/>
                <a:cs typeface="ITC Avant Garde Gothic Bold"/>
                <a:sym typeface="ITC Avant Garde Gothic Bold"/>
              </a:rPr>
              <a:t> Goal Setting</a:t>
            </a:r>
            <a:endParaRPr lang="en-US"/>
          </a:p>
        </p:txBody>
      </p:sp>
      <p:sp>
        <p:nvSpPr>
          <p:cNvPr id="18" name="TextBox 18">
            <a:extLst>
              <a:ext uri="{FF2B5EF4-FFF2-40B4-BE49-F238E27FC236}">
                <a16:creationId xmlns:a16="http://schemas.microsoft.com/office/drawing/2014/main" id="{B14E3501-4F88-C91A-7E43-0C1D86D621F0}"/>
              </a:ext>
            </a:extLst>
          </p:cNvPr>
          <p:cNvSpPr txBox="1"/>
          <p:nvPr/>
        </p:nvSpPr>
        <p:spPr>
          <a:xfrm>
            <a:off x="2319673" y="8425961"/>
            <a:ext cx="13642731" cy="1477328"/>
          </a:xfrm>
          <a:prstGeom prst="rect">
            <a:avLst/>
          </a:prstGeom>
        </p:spPr>
        <p:txBody>
          <a:bodyPr wrap="square" lIns="0" tIns="0" rIns="0" bIns="0" rtlCol="0" anchor="t">
            <a:spAutoFit/>
          </a:bodyPr>
          <a:lstStyle/>
          <a:p>
            <a:pPr algn="ctr"/>
            <a:r>
              <a:rPr lang="en-US" sz="3200" spc="42">
                <a:latin typeface="Nunito Bold"/>
                <a:ea typeface="Nunito Bold"/>
                <a:cs typeface="Segoe UI"/>
                <a:sym typeface="Nunito Bold"/>
              </a:rPr>
              <a:t>Be sure goals and timelines are aligned with the apprenticeship program’s work process schedule which outlines the learning objectives or competencies</a:t>
            </a:r>
            <a:r>
              <a:rPr lang="en-US" sz="3200" spc="42">
                <a:solidFill>
                  <a:srgbClr val="000000"/>
                </a:solidFill>
                <a:latin typeface="Nunito Bold"/>
                <a:ea typeface="Nunito Bold"/>
                <a:cs typeface="Segoe UI"/>
                <a:sym typeface="Nunito Bold"/>
              </a:rPr>
              <a:t>.</a:t>
            </a:r>
            <a:endParaRPr lang="en-US" sz="3200" b="1" spc="42">
              <a:solidFill>
                <a:srgbClr val="000000"/>
              </a:solidFill>
              <a:latin typeface="Nunito Bold"/>
              <a:ea typeface="Nunito Bold"/>
              <a:cs typeface="Nunito Bold"/>
            </a:endParaRPr>
          </a:p>
        </p:txBody>
      </p:sp>
      <p:grpSp>
        <p:nvGrpSpPr>
          <p:cNvPr id="25" name="Group 24">
            <a:extLst>
              <a:ext uri="{FF2B5EF4-FFF2-40B4-BE49-F238E27FC236}">
                <a16:creationId xmlns:a16="http://schemas.microsoft.com/office/drawing/2014/main" id="{F0F62120-0A38-C5EA-C1F4-8FE3741F85E8}"/>
              </a:ext>
            </a:extLst>
          </p:cNvPr>
          <p:cNvGrpSpPr/>
          <p:nvPr/>
        </p:nvGrpSpPr>
        <p:grpSpPr>
          <a:xfrm>
            <a:off x="2511805" y="7581899"/>
            <a:ext cx="12989877" cy="2536219"/>
            <a:chOff x="-380712" y="-104775"/>
            <a:chExt cx="2566319" cy="415207"/>
          </a:xfrm>
        </p:grpSpPr>
        <p:sp>
          <p:nvSpPr>
            <p:cNvPr id="26" name="Freeform 10">
              <a:extLst>
                <a:ext uri="{FF2B5EF4-FFF2-40B4-BE49-F238E27FC236}">
                  <a16:creationId xmlns:a16="http://schemas.microsoft.com/office/drawing/2014/main" id="{086033DA-B1FF-E49D-A333-F34085AA959F}"/>
                </a:ext>
              </a:extLst>
            </p:cNvPr>
            <p:cNvSpPr/>
            <p:nvPr/>
          </p:nvSpPr>
          <p:spPr>
            <a:xfrm>
              <a:off x="-356325" y="8454"/>
              <a:ext cx="2541932" cy="301978"/>
            </a:xfrm>
            <a:custGeom>
              <a:avLst/>
              <a:gdLst/>
              <a:ahLst/>
              <a:cxnLst/>
              <a:rect l="l" t="t" r="r" b="b"/>
              <a:pathLst>
                <a:path w="2541932" h="301978">
                  <a:moveTo>
                    <a:pt x="0" y="0"/>
                  </a:moveTo>
                  <a:lnTo>
                    <a:pt x="2541932" y="0"/>
                  </a:lnTo>
                  <a:lnTo>
                    <a:pt x="2541932" y="301978"/>
                  </a:lnTo>
                  <a:lnTo>
                    <a:pt x="0" y="301978"/>
                  </a:lnTo>
                  <a:close/>
                </a:path>
              </a:pathLst>
            </a:custGeom>
            <a:solidFill>
              <a:srgbClr val="000000">
                <a:alpha val="0"/>
              </a:srgbClr>
            </a:solidFill>
            <a:ln w="38100" cap="sq">
              <a:solidFill>
                <a:srgbClr val="000000"/>
              </a:solidFill>
              <a:prstDash val="solid"/>
              <a:miter/>
            </a:ln>
          </p:spPr>
          <p:txBody>
            <a:bodyPr/>
            <a:lstStyle/>
            <a:p>
              <a:endParaRPr lang="en-US"/>
            </a:p>
          </p:txBody>
        </p:sp>
        <p:sp>
          <p:nvSpPr>
            <p:cNvPr id="27" name="TextBox 26">
              <a:extLst>
                <a:ext uri="{FF2B5EF4-FFF2-40B4-BE49-F238E27FC236}">
                  <a16:creationId xmlns:a16="http://schemas.microsoft.com/office/drawing/2014/main" id="{7DFF5CC2-3787-6F57-C663-BFC3F12AA76C}"/>
                </a:ext>
              </a:extLst>
            </p:cNvPr>
            <p:cNvSpPr txBox="1"/>
            <p:nvPr/>
          </p:nvSpPr>
          <p:spPr>
            <a:xfrm>
              <a:off x="-380712" y="-104775"/>
              <a:ext cx="2541932" cy="406753"/>
            </a:xfrm>
            <a:prstGeom prst="rect">
              <a:avLst/>
            </a:prstGeom>
          </p:spPr>
          <p:txBody>
            <a:bodyPr lIns="50800" tIns="50800" rIns="50800" bIns="50800" rtlCol="0" anchor="ctr"/>
            <a:lstStyle/>
            <a:p>
              <a:pPr algn="ctr">
                <a:lnSpc>
                  <a:spcPts val="3118"/>
                </a:lnSpc>
              </a:pPr>
              <a:endParaRPr/>
            </a:p>
          </p:txBody>
        </p:sp>
      </p:grpSp>
      <p:sp>
        <p:nvSpPr>
          <p:cNvPr id="28" name="Freeform 12">
            <a:extLst>
              <a:ext uri="{FF2B5EF4-FFF2-40B4-BE49-F238E27FC236}">
                <a16:creationId xmlns:a16="http://schemas.microsoft.com/office/drawing/2014/main" id="{4207F3A6-269E-C2FA-8F58-81D6B5977A8D}"/>
              </a:ext>
            </a:extLst>
          </p:cNvPr>
          <p:cNvSpPr/>
          <p:nvPr/>
        </p:nvSpPr>
        <p:spPr>
          <a:xfrm>
            <a:off x="2511804" y="8069643"/>
            <a:ext cx="423017" cy="423017"/>
          </a:xfrm>
          <a:custGeom>
            <a:avLst/>
            <a:gdLst/>
            <a:ahLst/>
            <a:cxnLst/>
            <a:rect l="l" t="t" r="r" b="b"/>
            <a:pathLst>
              <a:path w="423017" h="423017">
                <a:moveTo>
                  <a:pt x="0" y="0"/>
                </a:moveTo>
                <a:lnTo>
                  <a:pt x="423017" y="0"/>
                </a:lnTo>
                <a:lnTo>
                  <a:pt x="423017" y="423017"/>
                </a:lnTo>
                <a:lnTo>
                  <a:pt x="0" y="42301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aphicFrame>
        <p:nvGraphicFramePr>
          <p:cNvPr id="6" name="Diagram 5">
            <a:extLst>
              <a:ext uri="{FF2B5EF4-FFF2-40B4-BE49-F238E27FC236}">
                <a16:creationId xmlns:a16="http://schemas.microsoft.com/office/drawing/2014/main" id="{5D698FE7-CF30-5AF3-BBA3-9658AFDECD78}"/>
              </a:ext>
            </a:extLst>
          </p:cNvPr>
          <p:cNvGraphicFramePr/>
          <p:nvPr>
            <p:extLst>
              <p:ext uri="{D42A27DB-BD31-4B8C-83A1-F6EECF244321}">
                <p14:modId xmlns:p14="http://schemas.microsoft.com/office/powerpoint/2010/main" val="3125657830"/>
              </p:ext>
            </p:extLst>
          </p:nvPr>
        </p:nvGraphicFramePr>
        <p:xfrm>
          <a:off x="1723318" y="2219119"/>
          <a:ext cx="14849954" cy="552397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Slide Number Placeholder 7">
            <a:extLst>
              <a:ext uri="{FF2B5EF4-FFF2-40B4-BE49-F238E27FC236}">
                <a16:creationId xmlns:a16="http://schemas.microsoft.com/office/drawing/2014/main" id="{2D4929E5-2D82-A343-5415-AE7A2D0B3C54}"/>
              </a:ext>
            </a:extLst>
          </p:cNvPr>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527263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BFE0B3"/>
        </a:solidFill>
        <a:effectLst/>
      </p:bgPr>
    </p:bg>
    <p:spTree>
      <p:nvGrpSpPr>
        <p:cNvPr id="1" name="">
          <a:extLst>
            <a:ext uri="{FF2B5EF4-FFF2-40B4-BE49-F238E27FC236}">
              <a16:creationId xmlns:a16="http://schemas.microsoft.com/office/drawing/2014/main" id="{7E6C12D6-276A-732C-5302-9F01433081F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A843CA2-0C6A-4934-3DEB-E3A81192B702}"/>
              </a:ext>
            </a:extLst>
          </p:cNvPr>
          <p:cNvSpPr txBox="1"/>
          <p:nvPr/>
        </p:nvSpPr>
        <p:spPr>
          <a:xfrm>
            <a:off x="2133243" y="2649745"/>
            <a:ext cx="9987786" cy="5913157"/>
          </a:xfrm>
          <a:prstGeom prst="rect">
            <a:avLst/>
          </a:prstGeom>
        </p:spPr>
        <p:txBody>
          <a:bodyPr lIns="0" tIns="0" rIns="0" bIns="0" rtlCol="0" anchor="t">
            <a:spAutoFit/>
          </a:bodyPr>
          <a:lstStyle/>
          <a:p>
            <a:pPr marL="690881" lvl="1" indent="-345440" algn="l">
              <a:lnSpc>
                <a:spcPts val="4160"/>
              </a:lnSpc>
              <a:buFont typeface="Arial"/>
              <a:buChar char="•"/>
            </a:pPr>
            <a:r>
              <a:rPr lang="en-US" sz="3200" b="1" spc="32">
                <a:solidFill>
                  <a:srgbClr val="000000"/>
                </a:solidFill>
                <a:latin typeface="Nunito Medium"/>
                <a:ea typeface="Nunito Medium"/>
                <a:cs typeface="Nunito Medium"/>
                <a:sym typeface="Nunito Medium"/>
              </a:rPr>
              <a:t>Offer guidance </a:t>
            </a:r>
          </a:p>
          <a:p>
            <a:pPr marL="690881" lvl="1" indent="-345440">
              <a:lnSpc>
                <a:spcPts val="4160"/>
              </a:lnSpc>
              <a:buFont typeface="Arial"/>
              <a:buChar char="•"/>
            </a:pPr>
            <a:r>
              <a:rPr lang="en-US" sz="3200" b="1" spc="32">
                <a:solidFill>
                  <a:srgbClr val="000000"/>
                </a:solidFill>
                <a:latin typeface="Nunito Medium"/>
                <a:ea typeface="Nunito Medium"/>
                <a:cs typeface="Nunito Medium"/>
                <a:sym typeface="Nunito Medium"/>
              </a:rPr>
              <a:t>Share feedback</a:t>
            </a:r>
          </a:p>
          <a:p>
            <a:pPr marL="690881" lvl="1" indent="-345440" algn="l">
              <a:lnSpc>
                <a:spcPts val="4160"/>
              </a:lnSpc>
              <a:buFont typeface="Arial"/>
              <a:buChar char="•"/>
            </a:pPr>
            <a:r>
              <a:rPr lang="en-US" sz="3200" b="1" spc="32">
                <a:solidFill>
                  <a:srgbClr val="000000"/>
                </a:solidFill>
                <a:latin typeface="Nunito Medium"/>
                <a:ea typeface="Nunito Medium"/>
                <a:cs typeface="Nunito Medium"/>
                <a:sym typeface="Nunito Medium"/>
              </a:rPr>
              <a:t>Listen to your apprentice </a:t>
            </a:r>
          </a:p>
          <a:p>
            <a:pPr marL="690881" lvl="1" indent="-345440" algn="l">
              <a:lnSpc>
                <a:spcPts val="4160"/>
              </a:lnSpc>
              <a:buFont typeface="Arial"/>
              <a:buChar char="•"/>
            </a:pPr>
            <a:r>
              <a:rPr lang="en-US" sz="3200" b="1" spc="32">
                <a:solidFill>
                  <a:srgbClr val="000000"/>
                </a:solidFill>
                <a:latin typeface="Nunito Medium"/>
                <a:ea typeface="Nunito Medium"/>
                <a:cs typeface="Nunito Medium"/>
                <a:sym typeface="Nunito Medium"/>
              </a:rPr>
              <a:t>Develop a relationship</a:t>
            </a:r>
          </a:p>
          <a:p>
            <a:pPr marL="690881" lvl="1" indent="-345440" algn="l">
              <a:lnSpc>
                <a:spcPts val="4160"/>
              </a:lnSpc>
              <a:buFont typeface="Arial"/>
              <a:buChar char="•"/>
            </a:pPr>
            <a:r>
              <a:rPr lang="en-US" sz="3200" b="1" spc="32">
                <a:solidFill>
                  <a:srgbClr val="000000"/>
                </a:solidFill>
                <a:latin typeface="Nunito Medium"/>
                <a:ea typeface="Nunito Medium"/>
                <a:cs typeface="Nunito Medium"/>
                <a:sym typeface="Nunito Medium"/>
              </a:rPr>
              <a:t>Provide on-the-job instruction</a:t>
            </a:r>
          </a:p>
          <a:p>
            <a:pPr marL="1381761" lvl="2" indent="-460587" algn="l">
              <a:lnSpc>
                <a:spcPts val="4160"/>
              </a:lnSpc>
              <a:buFont typeface="Arial"/>
              <a:buChar char="⚬"/>
            </a:pPr>
            <a:r>
              <a:rPr lang="en-US" sz="3200" b="1" spc="32">
                <a:solidFill>
                  <a:srgbClr val="000000"/>
                </a:solidFill>
                <a:latin typeface="Nunito Medium"/>
                <a:ea typeface="Nunito Medium"/>
                <a:cs typeface="Nunito Medium"/>
                <a:sym typeface="Nunito Medium"/>
              </a:rPr>
              <a:t>Best practices, not shortcuts</a:t>
            </a:r>
          </a:p>
          <a:p>
            <a:pPr marL="1381761" lvl="2" indent="-460587" algn="l">
              <a:lnSpc>
                <a:spcPts val="4160"/>
              </a:lnSpc>
              <a:buFont typeface="Arial"/>
              <a:buChar char="⚬"/>
            </a:pPr>
            <a:r>
              <a:rPr lang="en-US" sz="3200" b="1" spc="32">
                <a:solidFill>
                  <a:srgbClr val="000000"/>
                </a:solidFill>
                <a:latin typeface="Nunito Medium"/>
                <a:ea typeface="Nunito Medium"/>
                <a:cs typeface="Nunito Medium"/>
                <a:sym typeface="Nunito Medium"/>
              </a:rPr>
              <a:t>Health &amp; safety measures </a:t>
            </a:r>
          </a:p>
          <a:p>
            <a:pPr marL="690881" lvl="1" indent="-345440">
              <a:lnSpc>
                <a:spcPts val="4160"/>
              </a:lnSpc>
              <a:buFont typeface="Arial"/>
              <a:buChar char="•"/>
            </a:pPr>
            <a:r>
              <a:rPr lang="en-US" sz="3200" b="1" spc="32">
                <a:solidFill>
                  <a:srgbClr val="000000"/>
                </a:solidFill>
                <a:latin typeface="Nunito Medium"/>
                <a:ea typeface="Nunito Medium"/>
                <a:cs typeface="Nunito Medium"/>
                <a:sym typeface="Nunito Medium"/>
              </a:rPr>
              <a:t>Explain &amp; demonstrate soft skills</a:t>
            </a:r>
          </a:p>
          <a:p>
            <a:pPr marL="690881" lvl="1" indent="-345440">
              <a:lnSpc>
                <a:spcPts val="4160"/>
              </a:lnSpc>
              <a:buFont typeface="Arial"/>
              <a:buChar char="•"/>
            </a:pPr>
            <a:r>
              <a:rPr lang="en-US" sz="3200" b="1" spc="32">
                <a:solidFill>
                  <a:srgbClr val="000000"/>
                </a:solidFill>
                <a:latin typeface="Nunito Medium"/>
                <a:ea typeface="Nunito Medium"/>
                <a:cs typeface="Nunito Medium"/>
                <a:sym typeface="Nunito Medium"/>
              </a:rPr>
              <a:t>Regularly check-in</a:t>
            </a:r>
          </a:p>
          <a:p>
            <a:pPr marL="690881" lvl="1" indent="-345440" algn="l">
              <a:lnSpc>
                <a:spcPts val="4160"/>
              </a:lnSpc>
              <a:buFont typeface="Arial"/>
              <a:buChar char="•"/>
            </a:pPr>
            <a:r>
              <a:rPr lang="en-US" sz="3200" b="1" spc="32">
                <a:solidFill>
                  <a:srgbClr val="000000"/>
                </a:solidFill>
                <a:latin typeface="Nunito Medium"/>
                <a:ea typeface="Nunito Medium"/>
                <a:cs typeface="Nunito Medium"/>
                <a:sym typeface="Nunito Medium"/>
              </a:rPr>
              <a:t>Assess competencies</a:t>
            </a:r>
          </a:p>
          <a:p>
            <a:pPr marL="690881" lvl="1" indent="-345440" algn="l">
              <a:lnSpc>
                <a:spcPts val="4160"/>
              </a:lnSpc>
              <a:buFont typeface="Arial"/>
              <a:buChar char="•"/>
            </a:pPr>
            <a:r>
              <a:rPr lang="en-US" sz="3200" b="1" spc="32">
                <a:solidFill>
                  <a:srgbClr val="000000"/>
                </a:solidFill>
                <a:latin typeface="Nunito Medium"/>
                <a:ea typeface="Nunito Medium"/>
                <a:cs typeface="Nunito Medium"/>
                <a:sym typeface="Nunito Medium"/>
              </a:rPr>
              <a:t>Monitor growth (track in OJT log)</a:t>
            </a:r>
          </a:p>
        </p:txBody>
      </p:sp>
      <p:sp>
        <p:nvSpPr>
          <p:cNvPr id="3" name="Freeform 3">
            <a:extLst>
              <a:ext uri="{FF2B5EF4-FFF2-40B4-BE49-F238E27FC236}">
                <a16:creationId xmlns:a16="http://schemas.microsoft.com/office/drawing/2014/main" id="{C7F6C2B0-14F8-CA29-79A8-282E8FC5DCE8}"/>
              </a:ext>
            </a:extLst>
          </p:cNvPr>
          <p:cNvSpPr/>
          <p:nvPr/>
        </p:nvSpPr>
        <p:spPr>
          <a:xfrm rot="-10800000">
            <a:off x="-1269988" y="-1028700"/>
            <a:ext cx="3815443" cy="3815443"/>
          </a:xfrm>
          <a:custGeom>
            <a:avLst/>
            <a:gdLst/>
            <a:ahLst/>
            <a:cxnLst/>
            <a:rect l="l" t="t" r="r" b="b"/>
            <a:pathLst>
              <a:path w="3815443" h="3815443">
                <a:moveTo>
                  <a:pt x="0" y="0"/>
                </a:moveTo>
                <a:lnTo>
                  <a:pt x="3815443" y="0"/>
                </a:lnTo>
                <a:lnTo>
                  <a:pt x="3815443" y="3815443"/>
                </a:lnTo>
                <a:lnTo>
                  <a:pt x="0" y="381544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E39EDFA5-052A-2DDF-CCE2-F874EE452D04}"/>
              </a:ext>
            </a:extLst>
          </p:cNvPr>
          <p:cNvSpPr/>
          <p:nvPr/>
        </p:nvSpPr>
        <p:spPr>
          <a:xfrm>
            <a:off x="15351579" y="7723414"/>
            <a:ext cx="3815443" cy="3815443"/>
          </a:xfrm>
          <a:custGeom>
            <a:avLst/>
            <a:gdLst/>
            <a:ahLst/>
            <a:cxnLst/>
            <a:rect l="l" t="t" r="r" b="b"/>
            <a:pathLst>
              <a:path w="3815443" h="3815443">
                <a:moveTo>
                  <a:pt x="0" y="0"/>
                </a:moveTo>
                <a:lnTo>
                  <a:pt x="3815442" y="0"/>
                </a:lnTo>
                <a:lnTo>
                  <a:pt x="3815442" y="3815443"/>
                </a:lnTo>
                <a:lnTo>
                  <a:pt x="0" y="381544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A7627D68-E733-4740-7AEA-A8BED54D1BD4}"/>
              </a:ext>
            </a:extLst>
          </p:cNvPr>
          <p:cNvSpPr/>
          <p:nvPr/>
        </p:nvSpPr>
        <p:spPr>
          <a:xfrm flipV="1">
            <a:off x="13891397" y="8831814"/>
            <a:ext cx="4810260" cy="2561463"/>
          </a:xfrm>
          <a:custGeom>
            <a:avLst/>
            <a:gdLst/>
            <a:ahLst/>
            <a:cxnLst/>
            <a:rect l="l" t="t" r="r" b="b"/>
            <a:pathLst>
              <a:path w="4810260" h="2561463">
                <a:moveTo>
                  <a:pt x="0" y="2561463"/>
                </a:moveTo>
                <a:lnTo>
                  <a:pt x="4810260" y="2561463"/>
                </a:lnTo>
                <a:lnTo>
                  <a:pt x="4810260" y="0"/>
                </a:lnTo>
                <a:lnTo>
                  <a:pt x="0" y="0"/>
                </a:lnTo>
                <a:lnTo>
                  <a:pt x="0" y="2561463"/>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a:extLst>
              <a:ext uri="{FF2B5EF4-FFF2-40B4-BE49-F238E27FC236}">
                <a16:creationId xmlns:a16="http://schemas.microsoft.com/office/drawing/2014/main" id="{8C8DEACD-511F-2F7A-B623-77DFB62A4AD3}"/>
              </a:ext>
            </a:extLst>
          </p:cNvPr>
          <p:cNvSpPr/>
          <p:nvPr/>
        </p:nvSpPr>
        <p:spPr>
          <a:xfrm>
            <a:off x="10210643" y="3322664"/>
            <a:ext cx="6471759" cy="4471397"/>
          </a:xfrm>
          <a:custGeom>
            <a:avLst/>
            <a:gdLst/>
            <a:ahLst/>
            <a:cxnLst/>
            <a:rect l="l" t="t" r="r" b="b"/>
            <a:pathLst>
              <a:path w="6471759" h="4471397">
                <a:moveTo>
                  <a:pt x="0" y="0"/>
                </a:moveTo>
                <a:lnTo>
                  <a:pt x="6471758" y="0"/>
                </a:lnTo>
                <a:lnTo>
                  <a:pt x="6471758" y="4471397"/>
                </a:lnTo>
                <a:lnTo>
                  <a:pt x="0" y="44713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TextBox 8">
            <a:extLst>
              <a:ext uri="{FF2B5EF4-FFF2-40B4-BE49-F238E27FC236}">
                <a16:creationId xmlns:a16="http://schemas.microsoft.com/office/drawing/2014/main" id="{128B63CD-A870-FD5B-4F28-33A6AD28021A}"/>
              </a:ext>
            </a:extLst>
          </p:cNvPr>
          <p:cNvSpPr txBox="1"/>
          <p:nvPr/>
        </p:nvSpPr>
        <p:spPr>
          <a:xfrm>
            <a:off x="2239146" y="8995038"/>
            <a:ext cx="11186886" cy="1065676"/>
          </a:xfrm>
          <a:prstGeom prst="rect">
            <a:avLst/>
          </a:prstGeom>
        </p:spPr>
        <p:txBody>
          <a:bodyPr wrap="square" lIns="0" tIns="0" rIns="0" bIns="0" rtlCol="0" anchor="t">
            <a:spAutoFit/>
          </a:bodyPr>
          <a:lstStyle/>
          <a:p>
            <a:pPr algn="l">
              <a:lnSpc>
                <a:spcPts val="4160"/>
              </a:lnSpc>
            </a:pPr>
            <a:r>
              <a:rPr lang="en-US" sz="3200" spc="32">
                <a:solidFill>
                  <a:srgbClr val="000000"/>
                </a:solidFill>
                <a:latin typeface="Nunito"/>
                <a:ea typeface="Nunito"/>
                <a:cs typeface="Nunito"/>
                <a:sym typeface="Nunito"/>
              </a:rPr>
              <a:t>Check with your program sponsor to receive an OJT log and a complete list of mentor responsibilities in your program.</a:t>
            </a:r>
          </a:p>
        </p:txBody>
      </p:sp>
      <p:grpSp>
        <p:nvGrpSpPr>
          <p:cNvPr id="9" name="Group 9">
            <a:extLst>
              <a:ext uri="{FF2B5EF4-FFF2-40B4-BE49-F238E27FC236}">
                <a16:creationId xmlns:a16="http://schemas.microsoft.com/office/drawing/2014/main" id="{D8E40DA6-BD56-ADEB-6760-F777E2A951E4}"/>
              </a:ext>
            </a:extLst>
          </p:cNvPr>
          <p:cNvGrpSpPr/>
          <p:nvPr/>
        </p:nvGrpSpPr>
        <p:grpSpPr>
          <a:xfrm>
            <a:off x="2027637" y="8963458"/>
            <a:ext cx="14325599" cy="3723842"/>
            <a:chOff x="-598573" y="-678786"/>
            <a:chExt cx="3140505" cy="980764"/>
          </a:xfrm>
        </p:grpSpPr>
        <p:sp>
          <p:nvSpPr>
            <p:cNvPr id="10" name="Freeform 10">
              <a:extLst>
                <a:ext uri="{FF2B5EF4-FFF2-40B4-BE49-F238E27FC236}">
                  <a16:creationId xmlns:a16="http://schemas.microsoft.com/office/drawing/2014/main" id="{909E4EB2-EC36-0822-B4EC-51F63BD1D4FD}"/>
                </a:ext>
              </a:extLst>
            </p:cNvPr>
            <p:cNvSpPr/>
            <p:nvPr/>
          </p:nvSpPr>
          <p:spPr>
            <a:xfrm>
              <a:off x="-598573" y="-678786"/>
              <a:ext cx="2541932" cy="301978"/>
            </a:xfrm>
            <a:custGeom>
              <a:avLst/>
              <a:gdLst/>
              <a:ahLst/>
              <a:cxnLst/>
              <a:rect l="l" t="t" r="r" b="b"/>
              <a:pathLst>
                <a:path w="2541932" h="301978">
                  <a:moveTo>
                    <a:pt x="0" y="0"/>
                  </a:moveTo>
                  <a:lnTo>
                    <a:pt x="2541932" y="0"/>
                  </a:lnTo>
                  <a:lnTo>
                    <a:pt x="2541932" y="301978"/>
                  </a:lnTo>
                  <a:lnTo>
                    <a:pt x="0" y="301978"/>
                  </a:lnTo>
                  <a:close/>
                </a:path>
              </a:pathLst>
            </a:custGeom>
            <a:solidFill>
              <a:srgbClr val="000000">
                <a:alpha val="0"/>
              </a:srgbClr>
            </a:solidFill>
            <a:ln w="38100" cap="sq">
              <a:solidFill>
                <a:srgbClr val="000000"/>
              </a:solidFill>
              <a:prstDash val="solid"/>
              <a:miter/>
            </a:ln>
          </p:spPr>
          <p:txBody>
            <a:bodyPr/>
            <a:lstStyle/>
            <a:p>
              <a:endParaRPr lang="en-US"/>
            </a:p>
          </p:txBody>
        </p:sp>
        <p:sp>
          <p:nvSpPr>
            <p:cNvPr id="11" name="TextBox 11">
              <a:extLst>
                <a:ext uri="{FF2B5EF4-FFF2-40B4-BE49-F238E27FC236}">
                  <a16:creationId xmlns:a16="http://schemas.microsoft.com/office/drawing/2014/main" id="{4A301A17-88DD-984D-0D7A-A16BA04DE355}"/>
                </a:ext>
              </a:extLst>
            </p:cNvPr>
            <p:cNvSpPr txBox="1"/>
            <p:nvPr/>
          </p:nvSpPr>
          <p:spPr>
            <a:xfrm>
              <a:off x="0" y="-104775"/>
              <a:ext cx="2541932" cy="406753"/>
            </a:xfrm>
            <a:prstGeom prst="rect">
              <a:avLst/>
            </a:prstGeom>
          </p:spPr>
          <p:txBody>
            <a:bodyPr lIns="50800" tIns="50800" rIns="50800" bIns="50800" rtlCol="0" anchor="ctr"/>
            <a:lstStyle/>
            <a:p>
              <a:pPr algn="ctr">
                <a:lnSpc>
                  <a:spcPts val="3118"/>
                </a:lnSpc>
              </a:pPr>
              <a:endParaRPr/>
            </a:p>
          </p:txBody>
        </p:sp>
      </p:grpSp>
      <p:sp>
        <p:nvSpPr>
          <p:cNvPr id="12" name="Freeform 12">
            <a:extLst>
              <a:ext uri="{FF2B5EF4-FFF2-40B4-BE49-F238E27FC236}">
                <a16:creationId xmlns:a16="http://schemas.microsoft.com/office/drawing/2014/main" id="{B95DEF89-8B11-36D4-A6C4-63D033090B4B}"/>
              </a:ext>
            </a:extLst>
          </p:cNvPr>
          <p:cNvSpPr/>
          <p:nvPr/>
        </p:nvSpPr>
        <p:spPr>
          <a:xfrm>
            <a:off x="1816129" y="8812105"/>
            <a:ext cx="423017" cy="423017"/>
          </a:xfrm>
          <a:custGeom>
            <a:avLst/>
            <a:gdLst/>
            <a:ahLst/>
            <a:cxnLst/>
            <a:rect l="l" t="t" r="r" b="b"/>
            <a:pathLst>
              <a:path w="423017" h="423017">
                <a:moveTo>
                  <a:pt x="0" y="0"/>
                </a:moveTo>
                <a:lnTo>
                  <a:pt x="423017" y="0"/>
                </a:lnTo>
                <a:lnTo>
                  <a:pt x="423017" y="423017"/>
                </a:lnTo>
                <a:lnTo>
                  <a:pt x="0" y="42301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3" name="TextBox 13">
            <a:extLst>
              <a:ext uri="{FF2B5EF4-FFF2-40B4-BE49-F238E27FC236}">
                <a16:creationId xmlns:a16="http://schemas.microsoft.com/office/drawing/2014/main" id="{677717AF-192C-7AF9-B5E3-2EA615F009E0}"/>
              </a:ext>
            </a:extLst>
          </p:cNvPr>
          <p:cNvSpPr txBox="1"/>
          <p:nvPr/>
        </p:nvSpPr>
        <p:spPr>
          <a:xfrm>
            <a:off x="2133243" y="1499923"/>
            <a:ext cx="15409676" cy="1033145"/>
          </a:xfrm>
          <a:prstGeom prst="rect">
            <a:avLst/>
          </a:prstGeom>
        </p:spPr>
        <p:txBody>
          <a:bodyPr lIns="0" tIns="0" rIns="0" bIns="0" rtlCol="0" anchor="t">
            <a:spAutoFit/>
          </a:bodyPr>
          <a:lstStyle/>
          <a:p>
            <a:pPr algn="l">
              <a:lnSpc>
                <a:spcPts val="8319"/>
              </a:lnSpc>
            </a:pPr>
            <a:r>
              <a:rPr lang="en-US" sz="6399" b="1" spc="63">
                <a:solidFill>
                  <a:srgbClr val="005DAA"/>
                </a:solidFill>
                <a:latin typeface="Nunito Ultra-Bold"/>
                <a:ea typeface="Nunito Ultra-Bold"/>
                <a:cs typeface="Nunito Ultra-Bold"/>
                <a:sym typeface="Nunito Ultra-Bold"/>
              </a:rPr>
              <a:t>MENTOR RESPONSIBILITIES</a:t>
            </a:r>
          </a:p>
        </p:txBody>
      </p:sp>
      <p:sp>
        <p:nvSpPr>
          <p:cNvPr id="14" name="Freeform 5">
            <a:extLst>
              <a:ext uri="{FF2B5EF4-FFF2-40B4-BE49-F238E27FC236}">
                <a16:creationId xmlns:a16="http://schemas.microsoft.com/office/drawing/2014/main" id="{7719A79E-4352-2C38-F0B2-EBEC3289ED66}"/>
              </a:ext>
            </a:extLst>
          </p:cNvPr>
          <p:cNvSpPr/>
          <p:nvPr/>
        </p:nvSpPr>
        <p:spPr>
          <a:xfrm flipH="1">
            <a:off x="-881743" y="-1028700"/>
            <a:ext cx="4810260" cy="2561463"/>
          </a:xfrm>
          <a:custGeom>
            <a:avLst/>
            <a:gdLst/>
            <a:ahLst/>
            <a:cxnLst/>
            <a:rect l="l" t="t" r="r" b="b"/>
            <a:pathLst>
              <a:path w="4810260" h="2561463">
                <a:moveTo>
                  <a:pt x="4810260" y="0"/>
                </a:moveTo>
                <a:lnTo>
                  <a:pt x="0" y="0"/>
                </a:lnTo>
                <a:lnTo>
                  <a:pt x="0" y="2561463"/>
                </a:lnTo>
                <a:lnTo>
                  <a:pt x="4810260" y="2561463"/>
                </a:lnTo>
                <a:lnTo>
                  <a:pt x="481026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Slide Number Placeholder 3">
            <a:extLst>
              <a:ext uri="{FF2B5EF4-FFF2-40B4-BE49-F238E27FC236}">
                <a16:creationId xmlns:a16="http://schemas.microsoft.com/office/drawing/2014/main" id="{5E58CDE4-8EDE-2F2A-E8ED-8C8287DAF40A}"/>
              </a:ext>
            </a:extLst>
          </p:cNvPr>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1552192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FE0B3"/>
        </a:solidFill>
        <a:effectLst/>
      </p:bgPr>
    </p:bg>
    <p:spTree>
      <p:nvGrpSpPr>
        <p:cNvPr id="1" name=""/>
        <p:cNvGrpSpPr/>
        <p:nvPr/>
      </p:nvGrpSpPr>
      <p:grpSpPr>
        <a:xfrm>
          <a:off x="0" y="0"/>
          <a:ext cx="0" cy="0"/>
          <a:chOff x="0" y="0"/>
          <a:chExt cx="0" cy="0"/>
        </a:xfrm>
      </p:grpSpPr>
      <p:sp>
        <p:nvSpPr>
          <p:cNvPr id="2" name="TextBox 2"/>
          <p:cNvSpPr txBox="1"/>
          <p:nvPr/>
        </p:nvSpPr>
        <p:spPr>
          <a:xfrm>
            <a:off x="2133243" y="1631662"/>
            <a:ext cx="15409676" cy="1033145"/>
          </a:xfrm>
          <a:prstGeom prst="rect">
            <a:avLst/>
          </a:prstGeom>
        </p:spPr>
        <p:txBody>
          <a:bodyPr lIns="0" tIns="0" rIns="0" bIns="0" rtlCol="0" anchor="t">
            <a:spAutoFit/>
          </a:bodyPr>
          <a:lstStyle/>
          <a:p>
            <a:pPr algn="l">
              <a:lnSpc>
                <a:spcPts val="8319"/>
              </a:lnSpc>
            </a:pPr>
            <a:r>
              <a:rPr lang="en-US" sz="6399" b="1" spc="63">
                <a:solidFill>
                  <a:srgbClr val="005DAA"/>
                </a:solidFill>
                <a:latin typeface="Nunito Ultra-Bold"/>
                <a:ea typeface="Nunito Ultra-Bold"/>
                <a:cs typeface="Nunito Ultra-Bold"/>
                <a:sym typeface="Nunito Ultra-Bold"/>
              </a:rPr>
              <a:t>APPRENTICE RESPONSIBILITIES</a:t>
            </a:r>
          </a:p>
        </p:txBody>
      </p:sp>
      <p:sp>
        <p:nvSpPr>
          <p:cNvPr id="3" name="TextBox 3"/>
          <p:cNvSpPr txBox="1"/>
          <p:nvPr/>
        </p:nvSpPr>
        <p:spPr>
          <a:xfrm>
            <a:off x="8490139" y="2933700"/>
            <a:ext cx="7806388" cy="5374548"/>
          </a:xfrm>
          <a:prstGeom prst="rect">
            <a:avLst/>
          </a:prstGeom>
        </p:spPr>
        <p:txBody>
          <a:bodyPr lIns="0" tIns="0" rIns="0" bIns="0" rtlCol="0" anchor="t">
            <a:spAutoFit/>
          </a:bodyPr>
          <a:lstStyle/>
          <a:p>
            <a:pPr marL="690881" lvl="1" indent="-345440" algn="l">
              <a:lnSpc>
                <a:spcPts val="4160"/>
              </a:lnSpc>
              <a:buFont typeface="Arial"/>
              <a:buChar char="•"/>
            </a:pPr>
            <a:r>
              <a:rPr lang="en-US" sz="3200" b="1" spc="32">
                <a:solidFill>
                  <a:srgbClr val="000000"/>
                </a:solidFill>
                <a:latin typeface="Nunito Medium"/>
                <a:ea typeface="Nunito Medium"/>
                <a:cs typeface="Nunito Medium"/>
                <a:sym typeface="Nunito Medium"/>
              </a:rPr>
              <a:t>Show up on time</a:t>
            </a:r>
          </a:p>
          <a:p>
            <a:pPr marL="690881" lvl="1" indent="-345440" algn="l">
              <a:lnSpc>
                <a:spcPts val="4160"/>
              </a:lnSpc>
              <a:buFont typeface="Arial"/>
              <a:buChar char="•"/>
            </a:pPr>
            <a:r>
              <a:rPr lang="en-US" sz="3200" b="1" spc="32">
                <a:solidFill>
                  <a:srgbClr val="000000"/>
                </a:solidFill>
                <a:latin typeface="Nunito Medium"/>
                <a:ea typeface="Nunito Medium"/>
                <a:cs typeface="Nunito Medium"/>
                <a:sym typeface="Nunito Medium"/>
              </a:rPr>
              <a:t>Take responsibility </a:t>
            </a:r>
          </a:p>
          <a:p>
            <a:pPr marL="690881" lvl="1" indent="-345440" algn="l">
              <a:lnSpc>
                <a:spcPts val="4160"/>
              </a:lnSpc>
              <a:buFont typeface="Arial"/>
              <a:buChar char="•"/>
            </a:pPr>
            <a:r>
              <a:rPr lang="en-US" sz="3200" b="1" spc="32">
                <a:solidFill>
                  <a:srgbClr val="000000"/>
                </a:solidFill>
                <a:latin typeface="Nunito Medium"/>
                <a:ea typeface="Nunito Medium"/>
                <a:cs typeface="Nunito Medium"/>
                <a:sym typeface="Nunito Medium"/>
              </a:rPr>
              <a:t>Be open to learning</a:t>
            </a:r>
          </a:p>
          <a:p>
            <a:pPr marL="690881" lvl="1" indent="-345440" algn="l">
              <a:lnSpc>
                <a:spcPts val="4160"/>
              </a:lnSpc>
              <a:buFont typeface="Arial"/>
              <a:buChar char="•"/>
            </a:pPr>
            <a:r>
              <a:rPr lang="en-US" sz="3200" b="1" spc="32">
                <a:solidFill>
                  <a:srgbClr val="000000"/>
                </a:solidFill>
                <a:latin typeface="Nunito Medium"/>
                <a:ea typeface="Nunito Medium"/>
                <a:cs typeface="Nunito Medium"/>
                <a:sym typeface="Nunito Medium"/>
              </a:rPr>
              <a:t>Pay attention + actively listen</a:t>
            </a:r>
          </a:p>
          <a:p>
            <a:pPr marL="690881" lvl="1" indent="-345440" algn="l">
              <a:lnSpc>
                <a:spcPts val="4160"/>
              </a:lnSpc>
              <a:buFont typeface="Arial"/>
              <a:buChar char="•"/>
            </a:pPr>
            <a:r>
              <a:rPr lang="en-US" sz="3200" b="1" spc="32">
                <a:solidFill>
                  <a:srgbClr val="000000"/>
                </a:solidFill>
                <a:latin typeface="Nunito Medium"/>
                <a:ea typeface="Nunito Medium"/>
                <a:cs typeface="Nunito Medium"/>
                <a:sym typeface="Nunito Medium"/>
              </a:rPr>
              <a:t>Ask questions </a:t>
            </a:r>
          </a:p>
          <a:p>
            <a:pPr marL="690881" lvl="1" indent="-345440" algn="l">
              <a:lnSpc>
                <a:spcPts val="4160"/>
              </a:lnSpc>
              <a:buFont typeface="Arial"/>
              <a:buChar char="•"/>
            </a:pPr>
            <a:r>
              <a:rPr lang="en-US" sz="3200" b="1" spc="32">
                <a:solidFill>
                  <a:srgbClr val="000000"/>
                </a:solidFill>
                <a:latin typeface="Nunito Medium"/>
                <a:ea typeface="Nunito Medium"/>
                <a:cs typeface="Nunito Medium"/>
                <a:sym typeface="Nunito Medium"/>
              </a:rPr>
              <a:t>Communicate needs</a:t>
            </a:r>
          </a:p>
          <a:p>
            <a:pPr marL="690881" lvl="1" indent="-345440" algn="l">
              <a:lnSpc>
                <a:spcPts val="4160"/>
              </a:lnSpc>
              <a:buFont typeface="Arial"/>
              <a:buChar char="•"/>
            </a:pPr>
            <a:r>
              <a:rPr lang="en-US" sz="3200" b="1" spc="32">
                <a:solidFill>
                  <a:srgbClr val="000000"/>
                </a:solidFill>
                <a:latin typeface="Nunito Medium"/>
                <a:ea typeface="Nunito Medium"/>
                <a:cs typeface="Nunito Medium"/>
                <a:sym typeface="Nunito Medium"/>
              </a:rPr>
              <a:t>Work towards apprenticeship plan</a:t>
            </a:r>
          </a:p>
          <a:p>
            <a:pPr marL="690881" lvl="1" indent="-345440" algn="l">
              <a:lnSpc>
                <a:spcPts val="4160"/>
              </a:lnSpc>
              <a:buFont typeface="Arial"/>
              <a:buChar char="•"/>
            </a:pPr>
            <a:r>
              <a:rPr lang="en-US" sz="3200" b="1" spc="32">
                <a:solidFill>
                  <a:srgbClr val="000000"/>
                </a:solidFill>
                <a:latin typeface="Nunito Medium"/>
                <a:ea typeface="Nunito Medium"/>
                <a:cs typeface="Nunito Medium"/>
                <a:sym typeface="Nunito Medium"/>
              </a:rPr>
              <a:t>Apply feedback</a:t>
            </a:r>
          </a:p>
          <a:p>
            <a:pPr marL="690881" lvl="1" indent="-345440" algn="l">
              <a:lnSpc>
                <a:spcPts val="4160"/>
              </a:lnSpc>
              <a:buFont typeface="Arial"/>
              <a:buChar char="•"/>
            </a:pPr>
            <a:r>
              <a:rPr lang="en-US" sz="3200" b="1" spc="32">
                <a:solidFill>
                  <a:srgbClr val="000000"/>
                </a:solidFill>
                <a:latin typeface="Nunito Medium"/>
                <a:ea typeface="Nunito Medium"/>
                <a:cs typeface="Nunito Medium"/>
                <a:sym typeface="Nunito Medium"/>
              </a:rPr>
              <a:t>Work safely </a:t>
            </a:r>
          </a:p>
          <a:p>
            <a:pPr marL="690881" lvl="1" indent="-345440" algn="l">
              <a:lnSpc>
                <a:spcPts val="4160"/>
              </a:lnSpc>
              <a:buFont typeface="Arial"/>
              <a:buChar char="•"/>
            </a:pPr>
            <a:r>
              <a:rPr lang="en-US" sz="3200" b="1" spc="32">
                <a:solidFill>
                  <a:srgbClr val="000000"/>
                </a:solidFill>
                <a:latin typeface="Nunito Medium"/>
                <a:ea typeface="Nunito Medium"/>
                <a:cs typeface="Nunito Medium"/>
                <a:sym typeface="Nunito Medium"/>
              </a:rPr>
              <a:t>Abide by Apprenticeship Agreement</a:t>
            </a:r>
          </a:p>
        </p:txBody>
      </p:sp>
      <p:sp>
        <p:nvSpPr>
          <p:cNvPr id="4" name="Freeform 4"/>
          <p:cNvSpPr/>
          <p:nvPr/>
        </p:nvSpPr>
        <p:spPr>
          <a:xfrm rot="-10800000">
            <a:off x="-1269988" y="-1028700"/>
            <a:ext cx="3815443" cy="3815443"/>
          </a:xfrm>
          <a:custGeom>
            <a:avLst/>
            <a:gdLst/>
            <a:ahLst/>
            <a:cxnLst/>
            <a:rect l="l" t="t" r="r" b="b"/>
            <a:pathLst>
              <a:path w="3815443" h="3815443">
                <a:moveTo>
                  <a:pt x="0" y="0"/>
                </a:moveTo>
                <a:lnTo>
                  <a:pt x="3815443" y="0"/>
                </a:lnTo>
                <a:lnTo>
                  <a:pt x="3815443" y="3815443"/>
                </a:lnTo>
                <a:lnTo>
                  <a:pt x="0" y="381544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flipH="1">
            <a:off x="-881743" y="-1028700"/>
            <a:ext cx="4810260" cy="2561463"/>
          </a:xfrm>
          <a:custGeom>
            <a:avLst/>
            <a:gdLst/>
            <a:ahLst/>
            <a:cxnLst/>
            <a:rect l="l" t="t" r="r" b="b"/>
            <a:pathLst>
              <a:path w="4810260" h="2561463">
                <a:moveTo>
                  <a:pt x="4810260" y="0"/>
                </a:moveTo>
                <a:lnTo>
                  <a:pt x="0" y="0"/>
                </a:lnTo>
                <a:lnTo>
                  <a:pt x="0" y="2561463"/>
                </a:lnTo>
                <a:lnTo>
                  <a:pt x="4810260" y="2561463"/>
                </a:lnTo>
                <a:lnTo>
                  <a:pt x="481026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15351579" y="7723414"/>
            <a:ext cx="3815443" cy="3815443"/>
          </a:xfrm>
          <a:custGeom>
            <a:avLst/>
            <a:gdLst/>
            <a:ahLst/>
            <a:cxnLst/>
            <a:rect l="l" t="t" r="r" b="b"/>
            <a:pathLst>
              <a:path w="3815443" h="3815443">
                <a:moveTo>
                  <a:pt x="0" y="0"/>
                </a:moveTo>
                <a:lnTo>
                  <a:pt x="3815442" y="0"/>
                </a:lnTo>
                <a:lnTo>
                  <a:pt x="3815442" y="3815443"/>
                </a:lnTo>
                <a:lnTo>
                  <a:pt x="0" y="381544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flipV="1">
            <a:off x="13891397" y="8831814"/>
            <a:ext cx="4810260" cy="2561463"/>
          </a:xfrm>
          <a:custGeom>
            <a:avLst/>
            <a:gdLst/>
            <a:ahLst/>
            <a:cxnLst/>
            <a:rect l="l" t="t" r="r" b="b"/>
            <a:pathLst>
              <a:path w="4810260" h="2561463">
                <a:moveTo>
                  <a:pt x="0" y="2561463"/>
                </a:moveTo>
                <a:lnTo>
                  <a:pt x="4810260" y="2561463"/>
                </a:lnTo>
                <a:lnTo>
                  <a:pt x="4810260" y="0"/>
                </a:lnTo>
                <a:lnTo>
                  <a:pt x="0" y="0"/>
                </a:lnTo>
                <a:lnTo>
                  <a:pt x="0" y="2561463"/>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028700" y="3321246"/>
            <a:ext cx="6532553" cy="4750948"/>
          </a:xfrm>
          <a:custGeom>
            <a:avLst/>
            <a:gdLst/>
            <a:ahLst/>
            <a:cxnLst/>
            <a:rect l="l" t="t" r="r" b="b"/>
            <a:pathLst>
              <a:path w="6532553" h="4750948">
                <a:moveTo>
                  <a:pt x="0" y="0"/>
                </a:moveTo>
                <a:lnTo>
                  <a:pt x="6532553" y="0"/>
                </a:lnTo>
                <a:lnTo>
                  <a:pt x="6532553" y="4750947"/>
                </a:lnTo>
                <a:lnTo>
                  <a:pt x="0" y="475094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1189373" y="8959124"/>
            <a:ext cx="12282823" cy="511810"/>
          </a:xfrm>
          <a:prstGeom prst="rect">
            <a:avLst/>
          </a:prstGeom>
        </p:spPr>
        <p:txBody>
          <a:bodyPr lIns="0" tIns="0" rIns="0" bIns="0" rtlCol="0" anchor="t">
            <a:spAutoFit/>
          </a:bodyPr>
          <a:lstStyle/>
          <a:p>
            <a:pPr algn="l">
              <a:lnSpc>
                <a:spcPts val="4160"/>
              </a:lnSpc>
            </a:pPr>
            <a:r>
              <a:rPr lang="en-US" sz="3200" b="1" spc="32">
                <a:solidFill>
                  <a:srgbClr val="000000"/>
                </a:solidFill>
                <a:latin typeface="Nunito Bold"/>
                <a:ea typeface="Nunito Bold"/>
                <a:cs typeface="Nunito Bold"/>
                <a:sym typeface="Nunito Bold"/>
              </a:rPr>
              <a:t>Review these responsibilities with your apprentice. </a:t>
            </a:r>
          </a:p>
        </p:txBody>
      </p:sp>
      <p:grpSp>
        <p:nvGrpSpPr>
          <p:cNvPr id="10" name="Group 10"/>
          <p:cNvGrpSpPr/>
          <p:nvPr/>
        </p:nvGrpSpPr>
        <p:grpSpPr>
          <a:xfrm>
            <a:off x="925751" y="8831814"/>
            <a:ext cx="10276109" cy="799322"/>
            <a:chOff x="0" y="0"/>
            <a:chExt cx="2706465" cy="210521"/>
          </a:xfrm>
        </p:grpSpPr>
        <p:sp>
          <p:nvSpPr>
            <p:cNvPr id="11" name="Freeform 11"/>
            <p:cNvSpPr/>
            <p:nvPr/>
          </p:nvSpPr>
          <p:spPr>
            <a:xfrm>
              <a:off x="0" y="0"/>
              <a:ext cx="2706465" cy="210521"/>
            </a:xfrm>
            <a:custGeom>
              <a:avLst/>
              <a:gdLst/>
              <a:ahLst/>
              <a:cxnLst/>
              <a:rect l="l" t="t" r="r" b="b"/>
              <a:pathLst>
                <a:path w="2706465" h="210521">
                  <a:moveTo>
                    <a:pt x="0" y="0"/>
                  </a:moveTo>
                  <a:lnTo>
                    <a:pt x="2706465" y="0"/>
                  </a:lnTo>
                  <a:lnTo>
                    <a:pt x="2706465" y="210521"/>
                  </a:lnTo>
                  <a:lnTo>
                    <a:pt x="0" y="210521"/>
                  </a:lnTo>
                  <a:close/>
                </a:path>
              </a:pathLst>
            </a:custGeom>
            <a:solidFill>
              <a:srgbClr val="000000">
                <a:alpha val="0"/>
              </a:srgbClr>
            </a:solidFill>
            <a:ln w="38100" cap="sq">
              <a:solidFill>
                <a:srgbClr val="000000"/>
              </a:solidFill>
              <a:prstDash val="solid"/>
              <a:miter/>
            </a:ln>
          </p:spPr>
          <p:txBody>
            <a:bodyPr/>
            <a:lstStyle/>
            <a:p>
              <a:endParaRPr lang="en-US"/>
            </a:p>
          </p:txBody>
        </p:sp>
        <p:sp>
          <p:nvSpPr>
            <p:cNvPr id="12" name="TextBox 12"/>
            <p:cNvSpPr txBox="1"/>
            <p:nvPr/>
          </p:nvSpPr>
          <p:spPr>
            <a:xfrm>
              <a:off x="0" y="-104775"/>
              <a:ext cx="2706465" cy="315296"/>
            </a:xfrm>
            <a:prstGeom prst="rect">
              <a:avLst/>
            </a:prstGeom>
          </p:spPr>
          <p:txBody>
            <a:bodyPr lIns="50800" tIns="50800" rIns="50800" bIns="50800" rtlCol="0" anchor="ctr"/>
            <a:lstStyle/>
            <a:p>
              <a:pPr algn="ctr">
                <a:lnSpc>
                  <a:spcPts val="3118"/>
                </a:lnSpc>
              </a:pPr>
              <a:endParaRPr/>
            </a:p>
          </p:txBody>
        </p:sp>
      </p:grpSp>
      <p:sp>
        <p:nvSpPr>
          <p:cNvPr id="13" name="Freeform 13"/>
          <p:cNvSpPr/>
          <p:nvPr/>
        </p:nvSpPr>
        <p:spPr>
          <a:xfrm>
            <a:off x="759591" y="8579096"/>
            <a:ext cx="423017" cy="423017"/>
          </a:xfrm>
          <a:custGeom>
            <a:avLst/>
            <a:gdLst/>
            <a:ahLst/>
            <a:cxnLst/>
            <a:rect l="l" t="t" r="r" b="b"/>
            <a:pathLst>
              <a:path w="423017" h="423017">
                <a:moveTo>
                  <a:pt x="0" y="0"/>
                </a:moveTo>
                <a:lnTo>
                  <a:pt x="423018" y="0"/>
                </a:lnTo>
                <a:lnTo>
                  <a:pt x="423018" y="423017"/>
                </a:lnTo>
                <a:lnTo>
                  <a:pt x="0" y="42301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4" name="Slide Number Placeholder 13">
            <a:extLst>
              <a:ext uri="{FF2B5EF4-FFF2-40B4-BE49-F238E27FC236}">
                <a16:creationId xmlns:a16="http://schemas.microsoft.com/office/drawing/2014/main" id="{600AD8E4-6536-0247-79CE-F8E1C74C75E8}"/>
              </a:ext>
            </a:extLst>
          </p:cNvPr>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BFE0B3"/>
        </a:solidFill>
        <a:effectLst/>
      </p:bgPr>
    </p:bg>
    <p:spTree>
      <p:nvGrpSpPr>
        <p:cNvPr id="1" name="">
          <a:extLst>
            <a:ext uri="{FF2B5EF4-FFF2-40B4-BE49-F238E27FC236}">
              <a16:creationId xmlns:a16="http://schemas.microsoft.com/office/drawing/2014/main" id="{643E79A6-D8ED-8A07-D9E2-1BF84E7D8CE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A5B49B0-BBE5-6681-68C6-E6C0D272BBE6}"/>
              </a:ext>
            </a:extLst>
          </p:cNvPr>
          <p:cNvSpPr/>
          <p:nvPr/>
        </p:nvSpPr>
        <p:spPr>
          <a:xfrm>
            <a:off x="10652268" y="2332746"/>
            <a:ext cx="5939956" cy="6456474"/>
          </a:xfrm>
          <a:custGeom>
            <a:avLst/>
            <a:gdLst/>
            <a:ahLst/>
            <a:cxnLst/>
            <a:rect l="l" t="t" r="r" b="b"/>
            <a:pathLst>
              <a:path w="5939956" h="6456474">
                <a:moveTo>
                  <a:pt x="0" y="0"/>
                </a:moveTo>
                <a:lnTo>
                  <a:pt x="5939956" y="0"/>
                </a:lnTo>
                <a:lnTo>
                  <a:pt x="5939956" y="6456474"/>
                </a:lnTo>
                <a:lnTo>
                  <a:pt x="0" y="64564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a:extLst>
              <a:ext uri="{FF2B5EF4-FFF2-40B4-BE49-F238E27FC236}">
                <a16:creationId xmlns:a16="http://schemas.microsoft.com/office/drawing/2014/main" id="{0F075425-7FE8-1A10-D39B-F8043D118438}"/>
              </a:ext>
            </a:extLst>
          </p:cNvPr>
          <p:cNvSpPr txBox="1"/>
          <p:nvPr/>
        </p:nvSpPr>
        <p:spPr>
          <a:xfrm>
            <a:off x="1690486" y="2178509"/>
            <a:ext cx="9024902" cy="1066854"/>
          </a:xfrm>
          <a:prstGeom prst="rect">
            <a:avLst/>
          </a:prstGeom>
        </p:spPr>
        <p:txBody>
          <a:bodyPr lIns="0" tIns="0" rIns="0" bIns="0" rtlCol="0" anchor="t">
            <a:spAutoFit/>
          </a:bodyPr>
          <a:lstStyle/>
          <a:p>
            <a:pPr marL="0" lvl="0" indent="0" algn="l">
              <a:lnSpc>
                <a:spcPts val="7440"/>
              </a:lnSpc>
            </a:pPr>
            <a:r>
              <a:rPr lang="en-US" sz="6200" b="1" spc="124">
                <a:solidFill>
                  <a:srgbClr val="005DAA"/>
                </a:solidFill>
                <a:latin typeface="ITC Avant Garde Gothic Bold"/>
                <a:ea typeface="ITC Avant Garde Gothic Bold"/>
                <a:cs typeface="ITC Avant Garde Gothic Bold"/>
                <a:sym typeface="ITC Avant Garde Gothic Bold"/>
              </a:rPr>
              <a:t>Ethics of Mentorship</a:t>
            </a:r>
          </a:p>
        </p:txBody>
      </p:sp>
      <p:sp>
        <p:nvSpPr>
          <p:cNvPr id="4" name="Freeform 4">
            <a:extLst>
              <a:ext uri="{FF2B5EF4-FFF2-40B4-BE49-F238E27FC236}">
                <a16:creationId xmlns:a16="http://schemas.microsoft.com/office/drawing/2014/main" id="{C8C43ED8-3517-6824-2947-495662E01D74}"/>
              </a:ext>
            </a:extLst>
          </p:cNvPr>
          <p:cNvSpPr/>
          <p:nvPr/>
        </p:nvSpPr>
        <p:spPr>
          <a:xfrm rot="-10800000">
            <a:off x="-344297" y="-1703699"/>
            <a:ext cx="3488871" cy="3488871"/>
          </a:xfrm>
          <a:custGeom>
            <a:avLst/>
            <a:gdLst/>
            <a:ahLst/>
            <a:cxnLst/>
            <a:rect l="l" t="t" r="r" b="b"/>
            <a:pathLst>
              <a:path w="3488871" h="3488871">
                <a:moveTo>
                  <a:pt x="0" y="0"/>
                </a:moveTo>
                <a:lnTo>
                  <a:pt x="3488871" y="0"/>
                </a:lnTo>
                <a:lnTo>
                  <a:pt x="3488871" y="3488871"/>
                </a:lnTo>
                <a:lnTo>
                  <a:pt x="0" y="348887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C43B8410-DABD-773D-F6DD-D09E806B7410}"/>
              </a:ext>
            </a:extLst>
          </p:cNvPr>
          <p:cNvSpPr/>
          <p:nvPr/>
        </p:nvSpPr>
        <p:spPr>
          <a:xfrm flipH="1">
            <a:off x="-3206591" y="-275346"/>
            <a:ext cx="4897825" cy="2608092"/>
          </a:xfrm>
          <a:custGeom>
            <a:avLst/>
            <a:gdLst/>
            <a:ahLst/>
            <a:cxnLst/>
            <a:rect l="l" t="t" r="r" b="b"/>
            <a:pathLst>
              <a:path w="4897825" h="2608092">
                <a:moveTo>
                  <a:pt x="4897825" y="0"/>
                </a:moveTo>
                <a:lnTo>
                  <a:pt x="0" y="0"/>
                </a:lnTo>
                <a:lnTo>
                  <a:pt x="0" y="2608092"/>
                </a:lnTo>
                <a:lnTo>
                  <a:pt x="4897825" y="2608092"/>
                </a:lnTo>
                <a:lnTo>
                  <a:pt x="4897825"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9D233D70-0476-5B8E-9020-694F1BD362A2}"/>
              </a:ext>
            </a:extLst>
          </p:cNvPr>
          <p:cNvSpPr/>
          <p:nvPr/>
        </p:nvSpPr>
        <p:spPr>
          <a:xfrm>
            <a:off x="15514864" y="8501828"/>
            <a:ext cx="3488871" cy="3488871"/>
          </a:xfrm>
          <a:custGeom>
            <a:avLst/>
            <a:gdLst/>
            <a:ahLst/>
            <a:cxnLst/>
            <a:rect l="l" t="t" r="r" b="b"/>
            <a:pathLst>
              <a:path w="3488871" h="3488871">
                <a:moveTo>
                  <a:pt x="0" y="0"/>
                </a:moveTo>
                <a:lnTo>
                  <a:pt x="3488872" y="0"/>
                </a:lnTo>
                <a:lnTo>
                  <a:pt x="3488872" y="3488871"/>
                </a:lnTo>
                <a:lnTo>
                  <a:pt x="0" y="348887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7">
            <a:extLst>
              <a:ext uri="{FF2B5EF4-FFF2-40B4-BE49-F238E27FC236}">
                <a16:creationId xmlns:a16="http://schemas.microsoft.com/office/drawing/2014/main" id="{00DC8B3B-45ED-E024-BB87-D44012AAB397}"/>
              </a:ext>
            </a:extLst>
          </p:cNvPr>
          <p:cNvSpPr/>
          <p:nvPr/>
        </p:nvSpPr>
        <p:spPr>
          <a:xfrm rot="-599018" flipV="1">
            <a:off x="16781220" y="7682111"/>
            <a:ext cx="4897825" cy="2608092"/>
          </a:xfrm>
          <a:custGeom>
            <a:avLst/>
            <a:gdLst/>
            <a:ahLst/>
            <a:cxnLst/>
            <a:rect l="l" t="t" r="r" b="b"/>
            <a:pathLst>
              <a:path w="4897825" h="2608092">
                <a:moveTo>
                  <a:pt x="0" y="2608092"/>
                </a:moveTo>
                <a:lnTo>
                  <a:pt x="4897825" y="2608092"/>
                </a:lnTo>
                <a:lnTo>
                  <a:pt x="4897825" y="0"/>
                </a:lnTo>
                <a:lnTo>
                  <a:pt x="0" y="0"/>
                </a:lnTo>
                <a:lnTo>
                  <a:pt x="0" y="2608092"/>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8" name="TextBox 8">
            <a:extLst>
              <a:ext uri="{FF2B5EF4-FFF2-40B4-BE49-F238E27FC236}">
                <a16:creationId xmlns:a16="http://schemas.microsoft.com/office/drawing/2014/main" id="{AE73AEE7-E0A7-5AF6-DE0B-9EEDABF3804A}"/>
              </a:ext>
            </a:extLst>
          </p:cNvPr>
          <p:cNvSpPr txBox="1"/>
          <p:nvPr/>
        </p:nvSpPr>
        <p:spPr>
          <a:xfrm>
            <a:off x="1442665" y="3545142"/>
            <a:ext cx="9022346" cy="4893647"/>
          </a:xfrm>
          <a:prstGeom prst="rect">
            <a:avLst/>
          </a:prstGeom>
        </p:spPr>
        <p:txBody>
          <a:bodyPr wrap="square" lIns="0" tIns="0" rIns="0" bIns="0" rtlCol="0" anchor="t">
            <a:spAutoFit/>
          </a:bodyPr>
          <a:lstStyle/>
          <a:p>
            <a:pPr marL="690880" lvl="1" indent="-345440">
              <a:lnSpc>
                <a:spcPts val="4800"/>
              </a:lnSpc>
              <a:buFont typeface="Arial"/>
              <a:buChar char="•"/>
            </a:pPr>
            <a:r>
              <a:rPr lang="en-US" sz="3200" b="1" spc="32">
                <a:solidFill>
                  <a:srgbClr val="000000"/>
                </a:solidFill>
                <a:latin typeface="Nunito Medium"/>
                <a:ea typeface="Nunito Medium"/>
                <a:cs typeface="Nunito Medium"/>
                <a:sym typeface="Nunito Medium"/>
              </a:rPr>
              <a:t>Confidentiality</a:t>
            </a:r>
            <a:endParaRPr lang="en-US"/>
          </a:p>
          <a:p>
            <a:pPr marL="690880" lvl="1" indent="-345440">
              <a:lnSpc>
                <a:spcPts val="4800"/>
              </a:lnSpc>
              <a:buFont typeface="Arial"/>
              <a:buChar char="•"/>
            </a:pPr>
            <a:r>
              <a:rPr lang="en-US" sz="3200" b="1" spc="32">
                <a:solidFill>
                  <a:srgbClr val="000000"/>
                </a:solidFill>
                <a:latin typeface="Nunito Medium"/>
                <a:ea typeface="Nunito Medium"/>
                <a:cs typeface="Nunito Medium"/>
              </a:rPr>
              <a:t>Reporting </a:t>
            </a:r>
            <a:r>
              <a:rPr lang="en-US" sz="3200" b="1" spc="32">
                <a:solidFill>
                  <a:srgbClr val="000000"/>
                </a:solidFill>
                <a:latin typeface="Nunito Medium"/>
                <a:ea typeface="Nunito Medium"/>
                <a:cs typeface="Nunito Medium"/>
                <a:sym typeface="Nunito Medium"/>
              </a:rPr>
              <a:t>/ Limits of Confidentiality </a:t>
            </a:r>
            <a:endParaRPr lang="en-US" sz="3200" b="1" spc="32">
              <a:solidFill>
                <a:srgbClr val="000000"/>
              </a:solidFill>
              <a:latin typeface="Nunito Medium"/>
              <a:ea typeface="Nunito Medium"/>
              <a:cs typeface="Nunito Medium"/>
            </a:endParaRPr>
          </a:p>
          <a:p>
            <a:pPr marL="1381760" lvl="2" indent="-460375">
              <a:lnSpc>
                <a:spcPts val="4800"/>
              </a:lnSpc>
              <a:buFont typeface="Arial"/>
              <a:buChar char="⚬"/>
            </a:pPr>
            <a:r>
              <a:rPr lang="en-US" sz="3200" b="1" spc="32">
                <a:solidFill>
                  <a:srgbClr val="000000"/>
                </a:solidFill>
                <a:latin typeface="Nunito Medium"/>
                <a:ea typeface="Nunito Medium"/>
                <a:cs typeface="Nunito Medium"/>
                <a:sym typeface="Nunito Medium"/>
              </a:rPr>
              <a:t>Apprentice asked to do something that is unsafe, unethical or illegal</a:t>
            </a:r>
            <a:endParaRPr lang="en-US" sz="3200" b="1" spc="32">
              <a:solidFill>
                <a:srgbClr val="000000"/>
              </a:solidFill>
              <a:latin typeface="Nunito Medium"/>
              <a:ea typeface="Nunito Medium"/>
              <a:cs typeface="Nunito Medium"/>
            </a:endParaRPr>
          </a:p>
          <a:p>
            <a:pPr marL="1381760" lvl="2" indent="-460375">
              <a:lnSpc>
                <a:spcPts val="4800"/>
              </a:lnSpc>
              <a:buFont typeface="Arial"/>
              <a:buChar char="⚬"/>
            </a:pPr>
            <a:r>
              <a:rPr lang="en-US" sz="3200" b="1" spc="32">
                <a:solidFill>
                  <a:srgbClr val="000000"/>
                </a:solidFill>
                <a:latin typeface="Nunito Medium"/>
                <a:ea typeface="Nunito Medium"/>
                <a:cs typeface="Nunito Medium"/>
                <a:sym typeface="Nunito Medium"/>
              </a:rPr>
              <a:t>Harassment and sexual harassment </a:t>
            </a:r>
            <a:endParaRPr lang="en-US" sz="3200" b="1" spc="32">
              <a:solidFill>
                <a:srgbClr val="000000"/>
              </a:solidFill>
              <a:latin typeface="Nunito Medium"/>
              <a:ea typeface="Nunito Medium"/>
              <a:cs typeface="Nunito Medium"/>
            </a:endParaRPr>
          </a:p>
          <a:p>
            <a:pPr marL="690880" lvl="1" indent="-345440">
              <a:lnSpc>
                <a:spcPts val="4800"/>
              </a:lnSpc>
              <a:buFont typeface="Arial"/>
              <a:buChar char="•"/>
            </a:pPr>
            <a:r>
              <a:rPr lang="en-US" sz="3200" b="1" spc="32">
                <a:solidFill>
                  <a:srgbClr val="000000"/>
                </a:solidFill>
                <a:latin typeface="Nunito Medium"/>
                <a:ea typeface="Nunito Medium"/>
                <a:cs typeface="Nunito Medium"/>
              </a:rPr>
              <a:t>Equity and Inclusion</a:t>
            </a:r>
          </a:p>
          <a:p>
            <a:pPr marL="690880" lvl="1" indent="-345440" algn="l">
              <a:lnSpc>
                <a:spcPts val="4800"/>
              </a:lnSpc>
              <a:buFont typeface="Arial"/>
              <a:buChar char="•"/>
            </a:pPr>
            <a:r>
              <a:rPr lang="en-US" sz="3200" b="1" spc="32">
                <a:solidFill>
                  <a:srgbClr val="000000"/>
                </a:solidFill>
                <a:latin typeface="Nunito Medium"/>
                <a:ea typeface="Nunito Medium"/>
                <a:cs typeface="Nunito Medium"/>
                <a:sym typeface="Nunito Medium"/>
              </a:rPr>
              <a:t>Boundaries – Maintain a professional relationship</a:t>
            </a:r>
            <a:endParaRPr lang="en-US" sz="3200" b="1" spc="32">
              <a:solidFill>
                <a:srgbClr val="000000"/>
              </a:solidFill>
              <a:latin typeface="Nunito Medium"/>
              <a:ea typeface="Nunito Medium"/>
              <a:cs typeface="Nunito Medium"/>
            </a:endParaRPr>
          </a:p>
        </p:txBody>
      </p:sp>
      <p:sp>
        <p:nvSpPr>
          <p:cNvPr id="9" name="Slide Number Placeholder 8">
            <a:extLst>
              <a:ext uri="{FF2B5EF4-FFF2-40B4-BE49-F238E27FC236}">
                <a16:creationId xmlns:a16="http://schemas.microsoft.com/office/drawing/2014/main" id="{A80CBA05-7DA1-2806-FBDE-3A35B25B6C1D}"/>
              </a:ext>
            </a:extLst>
          </p:cNvPr>
          <p:cNvSpPr>
            <a:spLocks noGrp="1"/>
          </p:cNvSpPr>
          <p:nvPr>
            <p:ph type="sldNum" sz="quarter" idx="12"/>
          </p:nvPr>
        </p:nvSpPr>
        <p:spPr/>
        <p:txBody>
          <a:bodyPr/>
          <a:lstStyle/>
          <a:p>
            <a:fld id="{B6F15528-21DE-4FAA-801E-634DDDAF4B2B}" type="slidenum">
              <a:rPr lang="en-US" smtClean="0"/>
              <a:pPr/>
              <a:t>28</a:t>
            </a:fld>
            <a:endParaRPr lang="en-US"/>
          </a:p>
        </p:txBody>
      </p:sp>
      <p:sp>
        <p:nvSpPr>
          <p:cNvPr id="10" name="Freeform 8">
            <a:extLst>
              <a:ext uri="{FF2B5EF4-FFF2-40B4-BE49-F238E27FC236}">
                <a16:creationId xmlns:a16="http://schemas.microsoft.com/office/drawing/2014/main" id="{AB1BC2AD-8B9A-DC53-5CFB-64DD75544647}"/>
              </a:ext>
            </a:extLst>
          </p:cNvPr>
          <p:cNvSpPr/>
          <p:nvPr/>
        </p:nvSpPr>
        <p:spPr>
          <a:xfrm>
            <a:off x="1432591" y="3224623"/>
            <a:ext cx="8961120" cy="103553"/>
          </a:xfrm>
          <a:custGeom>
            <a:avLst/>
            <a:gdLst/>
            <a:ahLst/>
            <a:cxnLst/>
            <a:rect l="l" t="t" r="r" b="b"/>
            <a:pathLst>
              <a:path w="13616333" h="101852">
                <a:moveTo>
                  <a:pt x="0" y="0"/>
                </a:moveTo>
                <a:lnTo>
                  <a:pt x="13616334" y="0"/>
                </a:lnTo>
                <a:lnTo>
                  <a:pt x="13616334" y="101852"/>
                </a:lnTo>
                <a:lnTo>
                  <a:pt x="0" y="101852"/>
                </a:lnTo>
                <a:lnTo>
                  <a:pt x="0" y="0"/>
                </a:lnTo>
                <a:close/>
              </a:path>
            </a:pathLst>
          </a:custGeom>
          <a:blipFill>
            <a:blip r:embed="rId13"/>
            <a:stretch>
              <a:fillRect/>
            </a:stretch>
          </a:blipFill>
        </p:spPr>
        <p:txBody>
          <a:bodyPr/>
          <a:lstStyle/>
          <a:p>
            <a:endParaRPr lang="en-US"/>
          </a:p>
        </p:txBody>
      </p:sp>
    </p:spTree>
    <p:extLst>
      <p:ext uri="{BB962C8B-B14F-4D97-AF65-F5344CB8AC3E}">
        <p14:creationId xmlns:p14="http://schemas.microsoft.com/office/powerpoint/2010/main" val="1270502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2DFF1"/>
        </a:solidFill>
        <a:effectLst/>
      </p:bgPr>
    </p:bg>
    <p:spTree>
      <p:nvGrpSpPr>
        <p:cNvPr id="1" name="">
          <a:extLst>
            <a:ext uri="{FF2B5EF4-FFF2-40B4-BE49-F238E27FC236}">
              <a16:creationId xmlns:a16="http://schemas.microsoft.com/office/drawing/2014/main" id="{CD50BDCF-8D1E-109E-0211-4CEB1D1D47A3}"/>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39FFAA42-F4EA-CC47-7533-01B4A670E8F0}"/>
              </a:ext>
            </a:extLst>
          </p:cNvPr>
          <p:cNvSpPr/>
          <p:nvPr/>
        </p:nvSpPr>
        <p:spPr>
          <a:xfrm rot="-10800000">
            <a:off x="-344297" y="-1703699"/>
            <a:ext cx="3488871" cy="3488871"/>
          </a:xfrm>
          <a:custGeom>
            <a:avLst/>
            <a:gdLst/>
            <a:ahLst/>
            <a:cxnLst/>
            <a:rect l="l" t="t" r="r" b="b"/>
            <a:pathLst>
              <a:path w="3488871" h="3488871">
                <a:moveTo>
                  <a:pt x="0" y="0"/>
                </a:moveTo>
                <a:lnTo>
                  <a:pt x="3488871" y="0"/>
                </a:lnTo>
                <a:lnTo>
                  <a:pt x="3488871" y="3488871"/>
                </a:lnTo>
                <a:lnTo>
                  <a:pt x="0" y="34888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90284A96-C14F-B04D-A326-1BED309DBB7B}"/>
              </a:ext>
            </a:extLst>
          </p:cNvPr>
          <p:cNvSpPr/>
          <p:nvPr/>
        </p:nvSpPr>
        <p:spPr>
          <a:xfrm flipH="1">
            <a:off x="-3206591" y="-275346"/>
            <a:ext cx="4897825" cy="2608092"/>
          </a:xfrm>
          <a:custGeom>
            <a:avLst/>
            <a:gdLst/>
            <a:ahLst/>
            <a:cxnLst/>
            <a:rect l="l" t="t" r="r" b="b"/>
            <a:pathLst>
              <a:path w="4897825" h="2608092">
                <a:moveTo>
                  <a:pt x="4897825" y="0"/>
                </a:moveTo>
                <a:lnTo>
                  <a:pt x="0" y="0"/>
                </a:lnTo>
                <a:lnTo>
                  <a:pt x="0" y="2608092"/>
                </a:lnTo>
                <a:lnTo>
                  <a:pt x="4897825" y="2608092"/>
                </a:lnTo>
                <a:lnTo>
                  <a:pt x="489782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34CBB9B3-FB82-88EB-4A35-A6F4C98CF717}"/>
              </a:ext>
            </a:extLst>
          </p:cNvPr>
          <p:cNvSpPr/>
          <p:nvPr/>
        </p:nvSpPr>
        <p:spPr>
          <a:xfrm>
            <a:off x="15514864" y="8501828"/>
            <a:ext cx="3488871" cy="3488871"/>
          </a:xfrm>
          <a:custGeom>
            <a:avLst/>
            <a:gdLst/>
            <a:ahLst/>
            <a:cxnLst/>
            <a:rect l="l" t="t" r="r" b="b"/>
            <a:pathLst>
              <a:path w="3488871" h="3488871">
                <a:moveTo>
                  <a:pt x="0" y="0"/>
                </a:moveTo>
                <a:lnTo>
                  <a:pt x="3488872" y="0"/>
                </a:lnTo>
                <a:lnTo>
                  <a:pt x="3488872" y="3488871"/>
                </a:lnTo>
                <a:lnTo>
                  <a:pt x="0" y="34888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D41998FA-287B-3F42-470F-19553EA7618C}"/>
              </a:ext>
            </a:extLst>
          </p:cNvPr>
          <p:cNvSpPr/>
          <p:nvPr/>
        </p:nvSpPr>
        <p:spPr>
          <a:xfrm rot="-599018" flipV="1">
            <a:off x="16781220" y="7682111"/>
            <a:ext cx="4897825" cy="2608092"/>
          </a:xfrm>
          <a:custGeom>
            <a:avLst/>
            <a:gdLst/>
            <a:ahLst/>
            <a:cxnLst/>
            <a:rect l="l" t="t" r="r" b="b"/>
            <a:pathLst>
              <a:path w="4897825" h="2608092">
                <a:moveTo>
                  <a:pt x="0" y="2608092"/>
                </a:moveTo>
                <a:lnTo>
                  <a:pt x="4897825" y="2608092"/>
                </a:lnTo>
                <a:lnTo>
                  <a:pt x="4897825" y="0"/>
                </a:lnTo>
                <a:lnTo>
                  <a:pt x="0" y="0"/>
                </a:lnTo>
                <a:lnTo>
                  <a:pt x="0" y="2608092"/>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Slide Number Placeholder 7">
            <a:extLst>
              <a:ext uri="{FF2B5EF4-FFF2-40B4-BE49-F238E27FC236}">
                <a16:creationId xmlns:a16="http://schemas.microsoft.com/office/drawing/2014/main" id="{258CD2CF-4D18-BCB5-6B06-4C524DE9B8E5}"/>
              </a:ext>
            </a:extLst>
          </p:cNvPr>
          <p:cNvSpPr>
            <a:spLocks noGrp="1"/>
          </p:cNvSpPr>
          <p:nvPr>
            <p:ph type="sldNum" sz="quarter" idx="12"/>
          </p:nvPr>
        </p:nvSpPr>
        <p:spPr/>
        <p:txBody>
          <a:bodyPr/>
          <a:lstStyle/>
          <a:p>
            <a:fld id="{B6F15528-21DE-4FAA-801E-634DDDAF4B2B}" type="slidenum">
              <a:rPr lang="en-US" smtClean="0"/>
              <a:pPr/>
              <a:t>29</a:t>
            </a:fld>
            <a:endParaRPr lang="en-US"/>
          </a:p>
        </p:txBody>
      </p:sp>
      <p:sp>
        <p:nvSpPr>
          <p:cNvPr id="9" name="Freeform 6">
            <a:extLst>
              <a:ext uri="{FF2B5EF4-FFF2-40B4-BE49-F238E27FC236}">
                <a16:creationId xmlns:a16="http://schemas.microsoft.com/office/drawing/2014/main" id="{996DF255-6502-6741-2FC1-AB5BE810DFB4}"/>
              </a:ext>
            </a:extLst>
          </p:cNvPr>
          <p:cNvSpPr/>
          <p:nvPr/>
        </p:nvSpPr>
        <p:spPr>
          <a:xfrm>
            <a:off x="1823074" y="4083756"/>
            <a:ext cx="14641851" cy="109523"/>
          </a:xfrm>
          <a:custGeom>
            <a:avLst/>
            <a:gdLst/>
            <a:ahLst/>
            <a:cxnLst/>
            <a:rect l="l" t="t" r="r" b="b"/>
            <a:pathLst>
              <a:path w="14641851" h="109523">
                <a:moveTo>
                  <a:pt x="0" y="0"/>
                </a:moveTo>
                <a:lnTo>
                  <a:pt x="14641852" y="0"/>
                </a:lnTo>
                <a:lnTo>
                  <a:pt x="14641852" y="109523"/>
                </a:lnTo>
                <a:lnTo>
                  <a:pt x="0" y="109523"/>
                </a:lnTo>
                <a:lnTo>
                  <a:pt x="0" y="0"/>
                </a:lnTo>
                <a:close/>
              </a:path>
            </a:pathLst>
          </a:custGeom>
          <a:blipFill>
            <a:blip r:embed="rId7"/>
            <a:stretch>
              <a:fillRect/>
            </a:stretch>
          </a:blipFill>
        </p:spPr>
        <p:txBody>
          <a:bodyPr/>
          <a:lstStyle/>
          <a:p>
            <a:endParaRPr lang="en-US"/>
          </a:p>
        </p:txBody>
      </p:sp>
      <p:sp>
        <p:nvSpPr>
          <p:cNvPr id="10" name="TextBox 8">
            <a:extLst>
              <a:ext uri="{FF2B5EF4-FFF2-40B4-BE49-F238E27FC236}">
                <a16:creationId xmlns:a16="http://schemas.microsoft.com/office/drawing/2014/main" id="{D3E55396-F99B-3F4A-85B1-07C1C1F9AC59}"/>
              </a:ext>
            </a:extLst>
          </p:cNvPr>
          <p:cNvSpPr txBox="1"/>
          <p:nvPr/>
        </p:nvSpPr>
        <p:spPr>
          <a:xfrm>
            <a:off x="1823074" y="2872593"/>
            <a:ext cx="14641851" cy="1066854"/>
          </a:xfrm>
          <a:prstGeom prst="rect">
            <a:avLst/>
          </a:prstGeom>
        </p:spPr>
        <p:txBody>
          <a:bodyPr lIns="0" tIns="0" rIns="0" bIns="0" rtlCol="0" anchor="t">
            <a:spAutoFit/>
          </a:bodyPr>
          <a:lstStyle/>
          <a:p>
            <a:pPr marL="0" lvl="0" indent="0" algn="ctr">
              <a:lnSpc>
                <a:spcPts val="7440"/>
              </a:lnSpc>
            </a:pPr>
            <a:r>
              <a:rPr lang="en-US" sz="9600" b="1" spc="124">
                <a:solidFill>
                  <a:srgbClr val="005DAA"/>
                </a:solidFill>
                <a:latin typeface="ITC Avant Garde Gothic Bold"/>
                <a:ea typeface="ITC Avant Garde Gothic Bold"/>
                <a:cs typeface="ITC Avant Garde Gothic Bold"/>
                <a:sym typeface="ITC Avant Garde Gothic Bold"/>
              </a:rPr>
              <a:t>Union Mindset</a:t>
            </a:r>
          </a:p>
        </p:txBody>
      </p:sp>
      <p:sp>
        <p:nvSpPr>
          <p:cNvPr id="12" name="TextBox 9">
            <a:extLst>
              <a:ext uri="{FF2B5EF4-FFF2-40B4-BE49-F238E27FC236}">
                <a16:creationId xmlns:a16="http://schemas.microsoft.com/office/drawing/2014/main" id="{6C311CF3-9D43-80AD-E4AE-89D18B9D22EC}"/>
              </a:ext>
            </a:extLst>
          </p:cNvPr>
          <p:cNvSpPr txBox="1"/>
          <p:nvPr/>
        </p:nvSpPr>
        <p:spPr>
          <a:xfrm>
            <a:off x="2013452" y="4636306"/>
            <a:ext cx="14261093" cy="1997855"/>
          </a:xfrm>
          <a:prstGeom prst="rect">
            <a:avLst/>
          </a:prstGeom>
        </p:spPr>
        <p:txBody>
          <a:bodyPr wrap="square" lIns="0" tIns="0" rIns="0" bIns="0" rtlCol="0" anchor="t">
            <a:spAutoFit/>
          </a:bodyPr>
          <a:lstStyle/>
          <a:p>
            <a:pPr marL="0" lvl="0" indent="0" algn="ctr">
              <a:lnSpc>
                <a:spcPct val="125000"/>
              </a:lnSpc>
            </a:pPr>
            <a:r>
              <a:rPr lang="en-US" sz="5400" b="1" spc="84">
                <a:solidFill>
                  <a:srgbClr val="005DAA"/>
                </a:solidFill>
                <a:latin typeface="ITC Avant Garde Gothic Bold"/>
                <a:ea typeface="ITC Avant Garde Gothic Bold"/>
                <a:cs typeface="ITC Avant Garde Gothic Bold"/>
                <a:sym typeface="ITC Avant Garde Gothic Bold"/>
              </a:rPr>
              <a:t>As a mentor, how can you help an apprentice get involved in our union?</a:t>
            </a:r>
          </a:p>
        </p:txBody>
      </p:sp>
    </p:spTree>
    <p:extLst>
      <p:ext uri="{BB962C8B-B14F-4D97-AF65-F5344CB8AC3E}">
        <p14:creationId xmlns:p14="http://schemas.microsoft.com/office/powerpoint/2010/main" val="4249833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FE0B3"/>
        </a:solidFill>
        <a:effectLst/>
      </p:bgPr>
    </p:bg>
    <p:spTree>
      <p:nvGrpSpPr>
        <p:cNvPr id="1" name=""/>
        <p:cNvGrpSpPr/>
        <p:nvPr/>
      </p:nvGrpSpPr>
      <p:grpSpPr>
        <a:xfrm>
          <a:off x="0" y="0"/>
          <a:ext cx="0" cy="0"/>
          <a:chOff x="0" y="0"/>
          <a:chExt cx="0" cy="0"/>
        </a:xfrm>
      </p:grpSpPr>
      <p:sp>
        <p:nvSpPr>
          <p:cNvPr id="2" name="Freeform 2"/>
          <p:cNvSpPr/>
          <p:nvPr/>
        </p:nvSpPr>
        <p:spPr>
          <a:xfrm>
            <a:off x="9915772" y="1743018"/>
            <a:ext cx="7071544" cy="7136420"/>
          </a:xfrm>
          <a:custGeom>
            <a:avLst/>
            <a:gdLst/>
            <a:ahLst/>
            <a:cxnLst/>
            <a:rect l="l" t="t" r="r" b="b"/>
            <a:pathLst>
              <a:path w="7071544" h="7136420">
                <a:moveTo>
                  <a:pt x="0" y="0"/>
                </a:moveTo>
                <a:lnTo>
                  <a:pt x="7071543" y="0"/>
                </a:lnTo>
                <a:lnTo>
                  <a:pt x="7071543" y="7136421"/>
                </a:lnTo>
                <a:lnTo>
                  <a:pt x="0" y="71364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2047019" y="2392247"/>
            <a:ext cx="6426191" cy="1066854"/>
          </a:xfrm>
          <a:prstGeom prst="rect">
            <a:avLst/>
          </a:prstGeom>
        </p:spPr>
        <p:txBody>
          <a:bodyPr lIns="0" tIns="0" rIns="0" bIns="0" rtlCol="0" anchor="t">
            <a:spAutoFit/>
          </a:bodyPr>
          <a:lstStyle/>
          <a:p>
            <a:pPr marL="0" lvl="0" indent="0" algn="l">
              <a:lnSpc>
                <a:spcPts val="7440"/>
              </a:lnSpc>
            </a:pPr>
            <a:r>
              <a:rPr lang="en-US" sz="6200" b="1" spc="124">
                <a:solidFill>
                  <a:srgbClr val="005DAA"/>
                </a:solidFill>
                <a:latin typeface="ITC Avant Garde Gothic Bold"/>
                <a:ea typeface="ITC Avant Garde Gothic Bold"/>
                <a:cs typeface="ITC Avant Garde Gothic Bold"/>
                <a:sym typeface="ITC Avant Garde Gothic Bold"/>
              </a:rPr>
              <a:t>Agenda</a:t>
            </a:r>
          </a:p>
        </p:txBody>
      </p:sp>
      <p:sp>
        <p:nvSpPr>
          <p:cNvPr id="4" name="TextBox 4"/>
          <p:cNvSpPr txBox="1"/>
          <p:nvPr/>
        </p:nvSpPr>
        <p:spPr>
          <a:xfrm>
            <a:off x="1415051" y="3520494"/>
            <a:ext cx="7058159" cy="5505353"/>
          </a:xfrm>
          <a:prstGeom prst="rect">
            <a:avLst/>
          </a:prstGeom>
        </p:spPr>
        <p:txBody>
          <a:bodyPr wrap="square" lIns="0" tIns="0" rIns="0" bIns="0" rtlCol="0" anchor="t">
            <a:spAutoFit/>
          </a:bodyPr>
          <a:lstStyle/>
          <a:p>
            <a:pPr marL="777240" lvl="1" indent="-388620" algn="l">
              <a:lnSpc>
                <a:spcPts val="5400"/>
              </a:lnSpc>
              <a:buFont typeface="Arial"/>
              <a:buChar char="•"/>
            </a:pPr>
            <a:r>
              <a:rPr lang="en-US" sz="3600" b="1" spc="36">
                <a:solidFill>
                  <a:srgbClr val="000000"/>
                </a:solidFill>
                <a:latin typeface="Nunito Medium"/>
                <a:ea typeface="Nunito Medium"/>
                <a:cs typeface="Nunito Medium"/>
                <a:sym typeface="Nunito Medium"/>
              </a:rPr>
              <a:t>Definitions </a:t>
            </a:r>
          </a:p>
          <a:p>
            <a:pPr marL="777240" lvl="1" indent="-388620" algn="l">
              <a:lnSpc>
                <a:spcPts val="5400"/>
              </a:lnSpc>
              <a:buFont typeface="Arial"/>
              <a:buChar char="•"/>
            </a:pPr>
            <a:r>
              <a:rPr lang="en-US" sz="3600" b="1" spc="36">
                <a:solidFill>
                  <a:srgbClr val="000000"/>
                </a:solidFill>
                <a:latin typeface="Nunito Medium"/>
                <a:ea typeface="Nunito Medium"/>
                <a:cs typeface="Nunito Medium"/>
                <a:sym typeface="Nunito Medium"/>
              </a:rPr>
              <a:t>Roles &amp; Qualities of Mentors</a:t>
            </a:r>
          </a:p>
          <a:p>
            <a:pPr marL="777240" lvl="1" indent="-388620">
              <a:lnSpc>
                <a:spcPts val="5400"/>
              </a:lnSpc>
              <a:buFont typeface="Arial"/>
              <a:buChar char="•"/>
            </a:pPr>
            <a:r>
              <a:rPr lang="en-US" sz="3600" b="1" spc="36">
                <a:solidFill>
                  <a:srgbClr val="000000"/>
                </a:solidFill>
                <a:latin typeface="Nunito Medium"/>
                <a:ea typeface="Nunito Medium"/>
                <a:cs typeface="Nunito Medium"/>
                <a:sym typeface="Nunito Medium"/>
              </a:rPr>
              <a:t>Benefits of Mentoring</a:t>
            </a:r>
          </a:p>
          <a:p>
            <a:pPr marL="777240" lvl="1" indent="-388620" algn="l">
              <a:lnSpc>
                <a:spcPts val="5400"/>
              </a:lnSpc>
              <a:buFont typeface="Arial"/>
              <a:buChar char="•"/>
            </a:pPr>
            <a:r>
              <a:rPr lang="en-US" sz="3600" b="1" spc="36">
                <a:solidFill>
                  <a:srgbClr val="000000"/>
                </a:solidFill>
                <a:latin typeface="Nunito Medium"/>
                <a:ea typeface="Nunito Medium"/>
                <a:cs typeface="Nunito Medium"/>
                <a:sym typeface="Nunito Medium"/>
              </a:rPr>
              <a:t>Teaching Strategies </a:t>
            </a:r>
          </a:p>
          <a:p>
            <a:pPr marL="777240" lvl="1" indent="-388620" algn="l">
              <a:lnSpc>
                <a:spcPts val="5400"/>
              </a:lnSpc>
              <a:buFont typeface="Arial"/>
              <a:buChar char="•"/>
            </a:pPr>
            <a:r>
              <a:rPr lang="en-US" sz="3600" b="1" spc="36">
                <a:solidFill>
                  <a:srgbClr val="000000"/>
                </a:solidFill>
                <a:latin typeface="Nunito Medium"/>
                <a:ea typeface="Nunito Medium"/>
                <a:cs typeface="Nunito Medium"/>
                <a:sym typeface="Nunito Medium"/>
              </a:rPr>
              <a:t>Providing Feedback</a:t>
            </a:r>
          </a:p>
          <a:p>
            <a:pPr marL="777240" lvl="1" indent="-388620" algn="l">
              <a:lnSpc>
                <a:spcPts val="5400"/>
              </a:lnSpc>
              <a:buFont typeface="Arial"/>
              <a:buChar char="•"/>
            </a:pPr>
            <a:r>
              <a:rPr lang="en-US" sz="3600" b="1" spc="36">
                <a:solidFill>
                  <a:srgbClr val="000000"/>
                </a:solidFill>
                <a:latin typeface="Nunito Medium"/>
                <a:ea typeface="Nunito Medium"/>
                <a:cs typeface="Nunito Medium"/>
                <a:sym typeface="Nunito Medium"/>
              </a:rPr>
              <a:t>Your First Meeting</a:t>
            </a:r>
          </a:p>
          <a:p>
            <a:pPr marL="777240" lvl="1" indent="-388620" algn="l">
              <a:lnSpc>
                <a:spcPts val="5400"/>
              </a:lnSpc>
              <a:buFont typeface="Arial"/>
              <a:buChar char="•"/>
            </a:pPr>
            <a:r>
              <a:rPr lang="en-US" sz="3600" b="1" spc="36">
                <a:solidFill>
                  <a:srgbClr val="000000"/>
                </a:solidFill>
                <a:latin typeface="Nunito Medium"/>
                <a:ea typeface="Nunito Medium"/>
                <a:cs typeface="Nunito Medium"/>
                <a:sym typeface="Nunito Medium"/>
              </a:rPr>
              <a:t>Union Mindset</a:t>
            </a:r>
          </a:p>
          <a:p>
            <a:pPr marL="777240" lvl="1" indent="-388620" algn="l">
              <a:lnSpc>
                <a:spcPts val="5400"/>
              </a:lnSpc>
              <a:buFont typeface="Arial"/>
              <a:buChar char="•"/>
            </a:pPr>
            <a:r>
              <a:rPr lang="en-US" sz="3600" b="1" spc="36">
                <a:solidFill>
                  <a:srgbClr val="000000"/>
                </a:solidFill>
                <a:latin typeface="Nunito Medium"/>
                <a:ea typeface="Nunito Medium"/>
                <a:cs typeface="Nunito Medium"/>
                <a:sym typeface="Nunito Medium"/>
              </a:rPr>
              <a:t>Reflection</a:t>
            </a:r>
          </a:p>
        </p:txBody>
      </p:sp>
      <p:sp>
        <p:nvSpPr>
          <p:cNvPr id="5" name="Freeform 5"/>
          <p:cNvSpPr/>
          <p:nvPr/>
        </p:nvSpPr>
        <p:spPr>
          <a:xfrm>
            <a:off x="-696686" y="-509185"/>
            <a:ext cx="3347913" cy="3347913"/>
          </a:xfrm>
          <a:custGeom>
            <a:avLst/>
            <a:gdLst/>
            <a:ahLst/>
            <a:cxnLst/>
            <a:rect l="l" t="t" r="r" b="b"/>
            <a:pathLst>
              <a:path w="3347913" h="3347913">
                <a:moveTo>
                  <a:pt x="0" y="0"/>
                </a:moveTo>
                <a:lnTo>
                  <a:pt x="3347913" y="0"/>
                </a:lnTo>
                <a:lnTo>
                  <a:pt x="3347913" y="3347913"/>
                </a:lnTo>
                <a:lnTo>
                  <a:pt x="0" y="33479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flipV="1">
            <a:off x="-944260" y="-280616"/>
            <a:ext cx="5403316" cy="1445387"/>
          </a:xfrm>
          <a:custGeom>
            <a:avLst/>
            <a:gdLst/>
            <a:ahLst/>
            <a:cxnLst/>
            <a:rect l="l" t="t" r="r" b="b"/>
            <a:pathLst>
              <a:path w="5403316" h="1445387">
                <a:moveTo>
                  <a:pt x="0" y="1445387"/>
                </a:moveTo>
                <a:lnTo>
                  <a:pt x="5403316" y="1445387"/>
                </a:lnTo>
                <a:lnTo>
                  <a:pt x="5403316" y="0"/>
                </a:lnTo>
                <a:lnTo>
                  <a:pt x="0" y="0"/>
                </a:lnTo>
                <a:lnTo>
                  <a:pt x="0" y="1445387"/>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rot="-10800000">
            <a:off x="15585344" y="8104060"/>
            <a:ext cx="3347913" cy="3347913"/>
          </a:xfrm>
          <a:custGeom>
            <a:avLst/>
            <a:gdLst/>
            <a:ahLst/>
            <a:cxnLst/>
            <a:rect l="l" t="t" r="r" b="b"/>
            <a:pathLst>
              <a:path w="3347913" h="3347913">
                <a:moveTo>
                  <a:pt x="0" y="0"/>
                </a:moveTo>
                <a:lnTo>
                  <a:pt x="3347912" y="0"/>
                </a:lnTo>
                <a:lnTo>
                  <a:pt x="3347912" y="3347913"/>
                </a:lnTo>
                <a:lnTo>
                  <a:pt x="0" y="334791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Freeform 8"/>
          <p:cNvSpPr/>
          <p:nvPr/>
        </p:nvSpPr>
        <p:spPr>
          <a:xfrm>
            <a:off x="14028202" y="9258300"/>
            <a:ext cx="5403316" cy="1445387"/>
          </a:xfrm>
          <a:custGeom>
            <a:avLst/>
            <a:gdLst/>
            <a:ahLst/>
            <a:cxnLst/>
            <a:rect l="l" t="t" r="r" b="b"/>
            <a:pathLst>
              <a:path w="5403316" h="1445387">
                <a:moveTo>
                  <a:pt x="0" y="0"/>
                </a:moveTo>
                <a:lnTo>
                  <a:pt x="5403316" y="0"/>
                </a:lnTo>
                <a:lnTo>
                  <a:pt x="5403316" y="1445387"/>
                </a:lnTo>
                <a:lnTo>
                  <a:pt x="0" y="144538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Slide Number Placeholder 8">
            <a:extLst>
              <a:ext uri="{FF2B5EF4-FFF2-40B4-BE49-F238E27FC236}">
                <a16:creationId xmlns:a16="http://schemas.microsoft.com/office/drawing/2014/main" id="{8B80EDFF-F07F-0049-E701-8EB7F4853EAB}"/>
              </a:ext>
            </a:extLst>
          </p:cNvPr>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2DFF1"/>
        </a:solidFill>
        <a:effectLst/>
      </p:bgPr>
    </p:bg>
    <p:spTree>
      <p:nvGrpSpPr>
        <p:cNvPr id="1" name="">
          <a:extLst>
            <a:ext uri="{FF2B5EF4-FFF2-40B4-BE49-F238E27FC236}">
              <a16:creationId xmlns:a16="http://schemas.microsoft.com/office/drawing/2014/main" id="{AC13A415-9C23-14FF-AC14-1289773CF0CB}"/>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1AEFB48C-6074-F233-F896-D4425CBE2520}"/>
              </a:ext>
            </a:extLst>
          </p:cNvPr>
          <p:cNvSpPr>
            <a:spLocks noGrp="1"/>
          </p:cNvSpPr>
          <p:nvPr>
            <p:ph type="sldNum" sz="quarter" idx="12"/>
          </p:nvPr>
        </p:nvSpPr>
        <p:spPr/>
        <p:txBody>
          <a:bodyPr/>
          <a:lstStyle/>
          <a:p>
            <a:fld id="{B6F15528-21DE-4FAA-801E-634DDDAF4B2B}" type="slidenum">
              <a:rPr lang="en-US" smtClean="0"/>
              <a:pPr/>
              <a:t>30</a:t>
            </a:fld>
            <a:endParaRPr lang="en-US"/>
          </a:p>
        </p:txBody>
      </p:sp>
      <p:sp>
        <p:nvSpPr>
          <p:cNvPr id="2" name="Freeform 2">
            <a:extLst>
              <a:ext uri="{FF2B5EF4-FFF2-40B4-BE49-F238E27FC236}">
                <a16:creationId xmlns:a16="http://schemas.microsoft.com/office/drawing/2014/main" id="{16992742-AE21-A95F-251B-4A78261BB194}"/>
              </a:ext>
            </a:extLst>
          </p:cNvPr>
          <p:cNvSpPr/>
          <p:nvPr/>
        </p:nvSpPr>
        <p:spPr>
          <a:xfrm rot="-10800000" flipH="1">
            <a:off x="15923113" y="-1171257"/>
            <a:ext cx="3815443" cy="3815443"/>
          </a:xfrm>
          <a:custGeom>
            <a:avLst/>
            <a:gdLst/>
            <a:ahLst/>
            <a:cxnLst/>
            <a:rect l="l" t="t" r="r" b="b"/>
            <a:pathLst>
              <a:path w="3815443" h="3815443">
                <a:moveTo>
                  <a:pt x="3815442" y="0"/>
                </a:moveTo>
                <a:lnTo>
                  <a:pt x="0" y="0"/>
                </a:lnTo>
                <a:lnTo>
                  <a:pt x="0" y="3815443"/>
                </a:lnTo>
                <a:lnTo>
                  <a:pt x="3815442" y="3815443"/>
                </a:lnTo>
                <a:lnTo>
                  <a:pt x="3815442"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3">
            <a:extLst>
              <a:ext uri="{FF2B5EF4-FFF2-40B4-BE49-F238E27FC236}">
                <a16:creationId xmlns:a16="http://schemas.microsoft.com/office/drawing/2014/main" id="{60E4E8CC-1538-A0CB-C297-62B76F140CE4}"/>
              </a:ext>
            </a:extLst>
          </p:cNvPr>
          <p:cNvSpPr/>
          <p:nvPr/>
        </p:nvSpPr>
        <p:spPr>
          <a:xfrm>
            <a:off x="14928296" y="-831043"/>
            <a:ext cx="4810260" cy="2561463"/>
          </a:xfrm>
          <a:custGeom>
            <a:avLst/>
            <a:gdLst/>
            <a:ahLst/>
            <a:cxnLst/>
            <a:rect l="l" t="t" r="r" b="b"/>
            <a:pathLst>
              <a:path w="4810260" h="2561463">
                <a:moveTo>
                  <a:pt x="0" y="0"/>
                </a:moveTo>
                <a:lnTo>
                  <a:pt x="4810259" y="0"/>
                </a:lnTo>
                <a:lnTo>
                  <a:pt x="4810259" y="2561463"/>
                </a:lnTo>
                <a:lnTo>
                  <a:pt x="0" y="256146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TextBox 4">
            <a:extLst>
              <a:ext uri="{FF2B5EF4-FFF2-40B4-BE49-F238E27FC236}">
                <a16:creationId xmlns:a16="http://schemas.microsoft.com/office/drawing/2014/main" id="{3D7AA227-3DD9-CFEA-E112-A751FDA34C0D}"/>
              </a:ext>
            </a:extLst>
          </p:cNvPr>
          <p:cNvSpPr txBox="1"/>
          <p:nvPr/>
        </p:nvSpPr>
        <p:spPr>
          <a:xfrm>
            <a:off x="1631296" y="1768058"/>
            <a:ext cx="15025408" cy="1102866"/>
          </a:xfrm>
          <a:prstGeom prst="rect">
            <a:avLst/>
          </a:prstGeom>
        </p:spPr>
        <p:txBody>
          <a:bodyPr lIns="0" tIns="0" rIns="0" bIns="0" rtlCol="0" anchor="t">
            <a:spAutoFit/>
          </a:bodyPr>
          <a:lstStyle/>
          <a:p>
            <a:pPr marL="0" lvl="0" indent="0" algn="ctr">
              <a:lnSpc>
                <a:spcPts val="8640"/>
              </a:lnSpc>
            </a:pPr>
            <a:r>
              <a:rPr lang="en-US" sz="7200" b="1" spc="144">
                <a:solidFill>
                  <a:srgbClr val="005DAA"/>
                </a:solidFill>
                <a:latin typeface="ITC Avant Garde Gothic Bold"/>
                <a:ea typeface="ITC Avant Garde Gothic Bold"/>
                <a:cs typeface="ITC Avant Garde Gothic Bold"/>
                <a:sym typeface="ITC Avant Garde Gothic Bold"/>
              </a:rPr>
              <a:t>Reflect: Head, Heart, Feet</a:t>
            </a:r>
          </a:p>
        </p:txBody>
      </p:sp>
      <p:sp>
        <p:nvSpPr>
          <p:cNvPr id="13" name="Freeform 5">
            <a:extLst>
              <a:ext uri="{FF2B5EF4-FFF2-40B4-BE49-F238E27FC236}">
                <a16:creationId xmlns:a16="http://schemas.microsoft.com/office/drawing/2014/main" id="{84234BC4-3364-647D-9519-261190BA7DF0}"/>
              </a:ext>
            </a:extLst>
          </p:cNvPr>
          <p:cNvSpPr/>
          <p:nvPr/>
        </p:nvSpPr>
        <p:spPr>
          <a:xfrm rot="-10800000">
            <a:off x="-1269988" y="-1028700"/>
            <a:ext cx="3815443" cy="3815443"/>
          </a:xfrm>
          <a:custGeom>
            <a:avLst/>
            <a:gdLst/>
            <a:ahLst/>
            <a:cxnLst/>
            <a:rect l="l" t="t" r="r" b="b"/>
            <a:pathLst>
              <a:path w="3815443" h="3815443">
                <a:moveTo>
                  <a:pt x="0" y="0"/>
                </a:moveTo>
                <a:lnTo>
                  <a:pt x="3815443" y="0"/>
                </a:lnTo>
                <a:lnTo>
                  <a:pt x="3815443" y="3815443"/>
                </a:lnTo>
                <a:lnTo>
                  <a:pt x="0" y="381544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Freeform 6">
            <a:extLst>
              <a:ext uri="{FF2B5EF4-FFF2-40B4-BE49-F238E27FC236}">
                <a16:creationId xmlns:a16="http://schemas.microsoft.com/office/drawing/2014/main" id="{82EE4F37-76A0-3393-918E-E29C6194FDA7}"/>
              </a:ext>
            </a:extLst>
          </p:cNvPr>
          <p:cNvSpPr/>
          <p:nvPr/>
        </p:nvSpPr>
        <p:spPr>
          <a:xfrm flipH="1">
            <a:off x="-881743" y="-1028700"/>
            <a:ext cx="4810260" cy="2561463"/>
          </a:xfrm>
          <a:custGeom>
            <a:avLst/>
            <a:gdLst/>
            <a:ahLst/>
            <a:cxnLst/>
            <a:rect l="l" t="t" r="r" b="b"/>
            <a:pathLst>
              <a:path w="4810260" h="2561463">
                <a:moveTo>
                  <a:pt x="4810260" y="0"/>
                </a:moveTo>
                <a:lnTo>
                  <a:pt x="0" y="0"/>
                </a:lnTo>
                <a:lnTo>
                  <a:pt x="0" y="2561463"/>
                </a:lnTo>
                <a:lnTo>
                  <a:pt x="4810260" y="2561463"/>
                </a:lnTo>
                <a:lnTo>
                  <a:pt x="481026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5" name="TextBox 7">
            <a:extLst>
              <a:ext uri="{FF2B5EF4-FFF2-40B4-BE49-F238E27FC236}">
                <a16:creationId xmlns:a16="http://schemas.microsoft.com/office/drawing/2014/main" id="{2391C2F3-C704-00CA-C38E-448543DD9944}"/>
              </a:ext>
            </a:extLst>
          </p:cNvPr>
          <p:cNvSpPr txBox="1"/>
          <p:nvPr/>
        </p:nvSpPr>
        <p:spPr>
          <a:xfrm>
            <a:off x="2545455" y="3514027"/>
            <a:ext cx="14217894" cy="704552"/>
          </a:xfrm>
          <a:prstGeom prst="rect">
            <a:avLst/>
          </a:prstGeom>
        </p:spPr>
        <p:txBody>
          <a:bodyPr lIns="0" tIns="0" rIns="0" bIns="0" rtlCol="0" anchor="t">
            <a:spAutoFit/>
          </a:bodyPr>
          <a:lstStyle/>
          <a:p>
            <a:pPr marL="0" lvl="0" indent="0">
              <a:lnSpc>
                <a:spcPts val="5759"/>
              </a:lnSpc>
            </a:pPr>
            <a:r>
              <a:rPr lang="en-US" sz="4400" b="1" spc="96">
                <a:solidFill>
                  <a:srgbClr val="000000"/>
                </a:solidFill>
                <a:latin typeface="ITC Avant Garde Gothic Bold"/>
                <a:ea typeface="ITC Avant Garde Gothic Bold"/>
                <a:cs typeface="ITC Avant Garde Gothic Bold"/>
                <a:sym typeface="ITC Avant Garde Gothic Bold"/>
              </a:rPr>
              <a:t>What is one thing you learned in this training?</a:t>
            </a:r>
          </a:p>
        </p:txBody>
      </p:sp>
      <p:pic>
        <p:nvPicPr>
          <p:cNvPr id="16" name="Graphic 15" descr="Shoe footprints with solid fill">
            <a:extLst>
              <a:ext uri="{FF2B5EF4-FFF2-40B4-BE49-F238E27FC236}">
                <a16:creationId xmlns:a16="http://schemas.microsoft.com/office/drawing/2014/main" id="{8131B850-D121-5BA4-BF81-63DF9ADACFC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1616" y="6623541"/>
            <a:ext cx="1339359" cy="1339359"/>
          </a:xfrm>
          <a:prstGeom prst="rect">
            <a:avLst/>
          </a:prstGeom>
        </p:spPr>
      </p:pic>
      <p:pic>
        <p:nvPicPr>
          <p:cNvPr id="17" name="Graphic 16" descr="Heart with solid fill">
            <a:extLst>
              <a:ext uri="{FF2B5EF4-FFF2-40B4-BE49-F238E27FC236}">
                <a16:creationId xmlns:a16="http://schemas.microsoft.com/office/drawing/2014/main" id="{4D214B10-38D6-89BB-E4F7-B36991FA5C4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5761" y="4906910"/>
            <a:ext cx="1191067" cy="1191067"/>
          </a:xfrm>
          <a:prstGeom prst="rect">
            <a:avLst/>
          </a:prstGeom>
        </p:spPr>
      </p:pic>
      <p:pic>
        <p:nvPicPr>
          <p:cNvPr id="18" name="Graphic 17" descr="Brain in head with solid fill">
            <a:extLst>
              <a:ext uri="{FF2B5EF4-FFF2-40B4-BE49-F238E27FC236}">
                <a16:creationId xmlns:a16="http://schemas.microsoft.com/office/drawing/2014/main" id="{6500972D-7123-F9C5-6ABB-50CBC7DF4AC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35762" y="3190280"/>
            <a:ext cx="1191066" cy="1191066"/>
          </a:xfrm>
          <a:prstGeom prst="rect">
            <a:avLst/>
          </a:prstGeom>
        </p:spPr>
      </p:pic>
      <p:sp>
        <p:nvSpPr>
          <p:cNvPr id="19" name="TextBox 7">
            <a:extLst>
              <a:ext uri="{FF2B5EF4-FFF2-40B4-BE49-F238E27FC236}">
                <a16:creationId xmlns:a16="http://schemas.microsoft.com/office/drawing/2014/main" id="{DEB751CA-8A38-BEFC-513D-767CC1ED4C69}"/>
              </a:ext>
            </a:extLst>
          </p:cNvPr>
          <p:cNvSpPr txBox="1"/>
          <p:nvPr/>
        </p:nvSpPr>
        <p:spPr>
          <a:xfrm>
            <a:off x="2545455" y="5143500"/>
            <a:ext cx="14217894" cy="717889"/>
          </a:xfrm>
          <a:prstGeom prst="rect">
            <a:avLst/>
          </a:prstGeom>
        </p:spPr>
        <p:txBody>
          <a:bodyPr lIns="0" tIns="0" rIns="0" bIns="0" rtlCol="0" anchor="t">
            <a:spAutoFit/>
          </a:bodyPr>
          <a:lstStyle/>
          <a:p>
            <a:pPr marL="0" lvl="0" indent="0">
              <a:lnSpc>
                <a:spcPts val="5759"/>
              </a:lnSpc>
            </a:pPr>
            <a:r>
              <a:rPr lang="en-US" sz="4400" b="1" spc="96">
                <a:solidFill>
                  <a:srgbClr val="000000"/>
                </a:solidFill>
                <a:latin typeface="ITC Avant Garde Gothic Bold"/>
                <a:ea typeface="ITC Avant Garde Gothic Bold"/>
                <a:cs typeface="ITC Avant Garde Gothic Bold"/>
                <a:sym typeface="ITC Avant Garde Gothic Bold"/>
              </a:rPr>
              <a:t>How do you feel after this training?</a:t>
            </a:r>
          </a:p>
        </p:txBody>
      </p:sp>
      <p:sp>
        <p:nvSpPr>
          <p:cNvPr id="20" name="TextBox 7">
            <a:extLst>
              <a:ext uri="{FF2B5EF4-FFF2-40B4-BE49-F238E27FC236}">
                <a16:creationId xmlns:a16="http://schemas.microsoft.com/office/drawing/2014/main" id="{F49D94EB-549B-BC9A-39D2-884640DC1783}"/>
              </a:ext>
            </a:extLst>
          </p:cNvPr>
          <p:cNvSpPr txBox="1"/>
          <p:nvPr/>
        </p:nvSpPr>
        <p:spPr>
          <a:xfrm>
            <a:off x="2545455" y="6786310"/>
            <a:ext cx="14217894" cy="1448345"/>
          </a:xfrm>
          <a:prstGeom prst="rect">
            <a:avLst/>
          </a:prstGeom>
        </p:spPr>
        <p:txBody>
          <a:bodyPr lIns="0" tIns="0" rIns="0" bIns="0" rtlCol="0" anchor="t">
            <a:spAutoFit/>
          </a:bodyPr>
          <a:lstStyle/>
          <a:p>
            <a:pPr marL="0" lvl="0" indent="0">
              <a:lnSpc>
                <a:spcPts val="5759"/>
              </a:lnSpc>
            </a:pPr>
            <a:r>
              <a:rPr lang="en-US" sz="4400" b="1" spc="96">
                <a:solidFill>
                  <a:srgbClr val="000000"/>
                </a:solidFill>
                <a:latin typeface="ITC Avant Garde Gothic Bold"/>
                <a:ea typeface="ITC Avant Garde Gothic Bold"/>
                <a:cs typeface="ITC Avant Garde Gothic Bold"/>
                <a:sym typeface="ITC Avant Garde Gothic Bold"/>
              </a:rPr>
              <a:t>What do you plan to implement or do differently in your mentoring practices?</a:t>
            </a:r>
          </a:p>
        </p:txBody>
      </p:sp>
    </p:spTree>
    <p:extLst>
      <p:ext uri="{BB962C8B-B14F-4D97-AF65-F5344CB8AC3E}">
        <p14:creationId xmlns:p14="http://schemas.microsoft.com/office/powerpoint/2010/main" val="440647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BFE0B3"/>
        </a:solidFill>
        <a:effectLst/>
      </p:bgPr>
    </p:bg>
    <p:spTree>
      <p:nvGrpSpPr>
        <p:cNvPr id="1" name="">
          <a:extLst>
            <a:ext uri="{FF2B5EF4-FFF2-40B4-BE49-F238E27FC236}">
              <a16:creationId xmlns:a16="http://schemas.microsoft.com/office/drawing/2014/main" id="{2432AEAB-DE7C-B874-34BF-A4875EC067A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535FA35-67C1-E2EF-C423-DBD305112C00}"/>
              </a:ext>
            </a:extLst>
          </p:cNvPr>
          <p:cNvSpPr/>
          <p:nvPr/>
        </p:nvSpPr>
        <p:spPr>
          <a:xfrm flipH="1">
            <a:off x="15585344" y="-564653"/>
            <a:ext cx="3347913" cy="3347913"/>
          </a:xfrm>
          <a:custGeom>
            <a:avLst/>
            <a:gdLst/>
            <a:ahLst/>
            <a:cxnLst/>
            <a:rect l="l" t="t" r="r" b="b"/>
            <a:pathLst>
              <a:path w="3347913" h="3347913">
                <a:moveTo>
                  <a:pt x="0" y="0"/>
                </a:moveTo>
                <a:lnTo>
                  <a:pt x="3347913" y="0"/>
                </a:lnTo>
                <a:lnTo>
                  <a:pt x="3347913" y="3347913"/>
                </a:lnTo>
                <a:lnTo>
                  <a:pt x="0" y="33479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151051D7-DF0C-9B0A-8548-DA90DA3180CD}"/>
              </a:ext>
            </a:extLst>
          </p:cNvPr>
          <p:cNvSpPr/>
          <p:nvPr/>
        </p:nvSpPr>
        <p:spPr>
          <a:xfrm flipH="1" flipV="1">
            <a:off x="14249400" y="-335271"/>
            <a:ext cx="5403316" cy="1445387"/>
          </a:xfrm>
          <a:custGeom>
            <a:avLst/>
            <a:gdLst/>
            <a:ahLst/>
            <a:cxnLst/>
            <a:rect l="l" t="t" r="r" b="b"/>
            <a:pathLst>
              <a:path w="5403316" h="1445387">
                <a:moveTo>
                  <a:pt x="0" y="1445387"/>
                </a:moveTo>
                <a:lnTo>
                  <a:pt x="5403316" y="1445387"/>
                </a:lnTo>
                <a:lnTo>
                  <a:pt x="5403316" y="0"/>
                </a:lnTo>
                <a:lnTo>
                  <a:pt x="0" y="0"/>
                </a:lnTo>
                <a:lnTo>
                  <a:pt x="0" y="1445387"/>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FB062836-5C28-A510-E739-5AFFD170A3C6}"/>
              </a:ext>
            </a:extLst>
          </p:cNvPr>
          <p:cNvSpPr/>
          <p:nvPr/>
        </p:nvSpPr>
        <p:spPr>
          <a:xfrm rot="10800000" flipH="1">
            <a:off x="-990600" y="7474949"/>
            <a:ext cx="3347913" cy="3347913"/>
          </a:xfrm>
          <a:custGeom>
            <a:avLst/>
            <a:gdLst/>
            <a:ahLst/>
            <a:cxnLst/>
            <a:rect l="l" t="t" r="r" b="b"/>
            <a:pathLst>
              <a:path w="3347913" h="3347913">
                <a:moveTo>
                  <a:pt x="0" y="0"/>
                </a:moveTo>
                <a:lnTo>
                  <a:pt x="3347912" y="0"/>
                </a:lnTo>
                <a:lnTo>
                  <a:pt x="3347912" y="3347913"/>
                </a:lnTo>
                <a:lnTo>
                  <a:pt x="0" y="33479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6A10A718-8F16-4DD7-A9F3-310D30D935EC}"/>
              </a:ext>
            </a:extLst>
          </p:cNvPr>
          <p:cNvSpPr/>
          <p:nvPr/>
        </p:nvSpPr>
        <p:spPr>
          <a:xfrm flipH="1">
            <a:off x="-1335958" y="9148905"/>
            <a:ext cx="5403316" cy="1445387"/>
          </a:xfrm>
          <a:custGeom>
            <a:avLst/>
            <a:gdLst/>
            <a:ahLst/>
            <a:cxnLst/>
            <a:rect l="l" t="t" r="r" b="b"/>
            <a:pathLst>
              <a:path w="5403316" h="1445387">
                <a:moveTo>
                  <a:pt x="0" y="0"/>
                </a:moveTo>
                <a:lnTo>
                  <a:pt x="5403316" y="0"/>
                </a:lnTo>
                <a:lnTo>
                  <a:pt x="5403316" y="1445387"/>
                </a:lnTo>
                <a:lnTo>
                  <a:pt x="0" y="14453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TextBox 10">
            <a:extLst>
              <a:ext uri="{FF2B5EF4-FFF2-40B4-BE49-F238E27FC236}">
                <a16:creationId xmlns:a16="http://schemas.microsoft.com/office/drawing/2014/main" id="{EA4DCE66-C383-A2B6-A2EE-AD62ACB6A70D}"/>
              </a:ext>
            </a:extLst>
          </p:cNvPr>
          <p:cNvSpPr txBox="1"/>
          <p:nvPr/>
        </p:nvSpPr>
        <p:spPr>
          <a:xfrm>
            <a:off x="7086600" y="1770675"/>
            <a:ext cx="9448800" cy="1192634"/>
          </a:xfrm>
          <a:prstGeom prst="rect">
            <a:avLst/>
          </a:prstGeom>
        </p:spPr>
        <p:txBody>
          <a:bodyPr wrap="square" lIns="0" tIns="0" rIns="0" bIns="0" rtlCol="0" anchor="t">
            <a:spAutoFit/>
          </a:bodyPr>
          <a:lstStyle/>
          <a:p>
            <a:pPr algn="l">
              <a:lnSpc>
                <a:spcPts val="9349"/>
              </a:lnSpc>
            </a:pPr>
            <a:r>
              <a:rPr lang="en-US" sz="8800" b="1" spc="169">
                <a:solidFill>
                  <a:srgbClr val="10AC4E"/>
                </a:solidFill>
                <a:latin typeface="ITC Avant Garde Gothic Bold"/>
                <a:ea typeface="ITC Avant Garde Gothic Bold"/>
                <a:cs typeface="ITC Avant Garde Gothic Bold"/>
                <a:sym typeface="ITC Avant Garde Gothic Bold"/>
              </a:rPr>
              <a:t>Any Questions?</a:t>
            </a:r>
          </a:p>
        </p:txBody>
      </p:sp>
      <p:pic>
        <p:nvPicPr>
          <p:cNvPr id="13" name="Picture 12" descr="A green and blue logo&#10;&#10;AI-generated content may be incorrect.">
            <a:extLst>
              <a:ext uri="{FF2B5EF4-FFF2-40B4-BE49-F238E27FC236}">
                <a16:creationId xmlns:a16="http://schemas.microsoft.com/office/drawing/2014/main" id="{302BE1A8-2606-C247-21BF-0BB2B171871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926253" y="8403672"/>
            <a:ext cx="3659091" cy="1490465"/>
          </a:xfrm>
          <a:prstGeom prst="rect">
            <a:avLst/>
          </a:prstGeom>
        </p:spPr>
      </p:pic>
      <p:sp>
        <p:nvSpPr>
          <p:cNvPr id="14" name="TextBox 8">
            <a:extLst>
              <a:ext uri="{FF2B5EF4-FFF2-40B4-BE49-F238E27FC236}">
                <a16:creationId xmlns:a16="http://schemas.microsoft.com/office/drawing/2014/main" id="{BC4F9E7F-2A76-A704-445A-A51721CB007D}"/>
              </a:ext>
            </a:extLst>
          </p:cNvPr>
          <p:cNvSpPr txBox="1"/>
          <p:nvPr/>
        </p:nvSpPr>
        <p:spPr>
          <a:xfrm>
            <a:off x="438516" y="1958162"/>
            <a:ext cx="6495684" cy="1005147"/>
          </a:xfrm>
          <a:prstGeom prst="rect">
            <a:avLst/>
          </a:prstGeom>
        </p:spPr>
        <p:txBody>
          <a:bodyPr wrap="square" lIns="0" tIns="0" rIns="0" bIns="0" rtlCol="0" anchor="t">
            <a:spAutoFit/>
          </a:bodyPr>
          <a:lstStyle/>
          <a:p>
            <a:pPr marL="0" lvl="0" indent="0">
              <a:lnSpc>
                <a:spcPts val="7440"/>
              </a:lnSpc>
            </a:pPr>
            <a:r>
              <a:rPr lang="en-US" sz="8800" b="1" spc="124">
                <a:solidFill>
                  <a:srgbClr val="005DAA"/>
                </a:solidFill>
                <a:latin typeface="ITC Avant Garde Gothic Bold"/>
                <a:ea typeface="ITC Avant Garde Gothic Bold"/>
                <a:cs typeface="ITC Avant Garde Gothic Bold"/>
                <a:sym typeface="ITC Avant Garde Gothic Bold"/>
              </a:rPr>
              <a:t>Thank you!</a:t>
            </a:r>
          </a:p>
        </p:txBody>
      </p:sp>
      <p:sp>
        <p:nvSpPr>
          <p:cNvPr id="15" name="Freeform 7">
            <a:extLst>
              <a:ext uri="{FF2B5EF4-FFF2-40B4-BE49-F238E27FC236}">
                <a16:creationId xmlns:a16="http://schemas.microsoft.com/office/drawing/2014/main" id="{5F763C5D-A293-E5E0-4E4E-783D340D24EC}"/>
              </a:ext>
            </a:extLst>
          </p:cNvPr>
          <p:cNvSpPr>
            <a:spLocks noChangeAspect="1"/>
          </p:cNvSpPr>
          <p:nvPr/>
        </p:nvSpPr>
        <p:spPr>
          <a:xfrm>
            <a:off x="15888653" y="8403672"/>
            <a:ext cx="1985962" cy="1525490"/>
          </a:xfrm>
          <a:custGeom>
            <a:avLst/>
            <a:gdLst/>
            <a:ahLst/>
            <a:cxnLst/>
            <a:rect l="l" t="t" r="r" b="b"/>
            <a:pathLst>
              <a:path w="1825842" h="1402496">
                <a:moveTo>
                  <a:pt x="0" y="0"/>
                </a:moveTo>
                <a:lnTo>
                  <a:pt x="1825841" y="0"/>
                </a:lnTo>
                <a:lnTo>
                  <a:pt x="1825841" y="1402495"/>
                </a:lnTo>
                <a:lnTo>
                  <a:pt x="0" y="1402495"/>
                </a:lnTo>
                <a:lnTo>
                  <a:pt x="0" y="0"/>
                </a:lnTo>
                <a:close/>
              </a:path>
            </a:pathLst>
          </a:custGeom>
          <a:blipFill>
            <a:blip r:embed="rId11"/>
            <a:stretch>
              <a:fillRect/>
            </a:stretch>
          </a:blipFill>
        </p:spPr>
        <p:txBody>
          <a:bodyPr/>
          <a:lstStyle/>
          <a:p>
            <a:endParaRPr lang="en-US"/>
          </a:p>
        </p:txBody>
      </p:sp>
      <p:sp>
        <p:nvSpPr>
          <p:cNvPr id="6" name="TextBox 8">
            <a:extLst>
              <a:ext uri="{FF2B5EF4-FFF2-40B4-BE49-F238E27FC236}">
                <a16:creationId xmlns:a16="http://schemas.microsoft.com/office/drawing/2014/main" id="{C12DBD86-B020-AD43-99AB-90DDD90F9497}"/>
              </a:ext>
            </a:extLst>
          </p:cNvPr>
          <p:cNvSpPr txBox="1"/>
          <p:nvPr/>
        </p:nvSpPr>
        <p:spPr>
          <a:xfrm>
            <a:off x="1020795" y="3409709"/>
            <a:ext cx="6495685" cy="1261884"/>
          </a:xfrm>
          <a:prstGeom prst="rect">
            <a:avLst/>
          </a:prstGeom>
        </p:spPr>
        <p:txBody>
          <a:bodyPr wrap="square" lIns="0" tIns="0" rIns="0" bIns="0" rtlCol="0" anchor="t">
            <a:spAutoFit/>
          </a:bodyPr>
          <a:lstStyle/>
          <a:p>
            <a:pPr marL="802641" lvl="1" indent="-457200" algn="l">
              <a:lnSpc>
                <a:spcPts val="4800"/>
              </a:lnSpc>
              <a:buFont typeface="Arial" panose="020B0604020202020204" pitchFamily="34" charset="0"/>
              <a:buChar char="•"/>
            </a:pPr>
            <a:r>
              <a:rPr lang="en-US" sz="4800" b="1" spc="32">
                <a:solidFill>
                  <a:srgbClr val="000000"/>
                </a:solidFill>
                <a:latin typeface="Nunito Medium"/>
                <a:ea typeface="Nunito Medium"/>
                <a:cs typeface="Nunito Medium"/>
                <a:sym typeface="Nunito Medium"/>
              </a:rPr>
              <a:t>Program contact information</a:t>
            </a:r>
          </a:p>
        </p:txBody>
      </p:sp>
      <p:sp>
        <p:nvSpPr>
          <p:cNvPr id="7" name="TextBox 8">
            <a:extLst>
              <a:ext uri="{FF2B5EF4-FFF2-40B4-BE49-F238E27FC236}">
                <a16:creationId xmlns:a16="http://schemas.microsoft.com/office/drawing/2014/main" id="{655AF9A4-8447-1A27-F656-23819ACA27EB}"/>
              </a:ext>
            </a:extLst>
          </p:cNvPr>
          <p:cNvSpPr txBox="1"/>
          <p:nvPr/>
        </p:nvSpPr>
        <p:spPr>
          <a:xfrm>
            <a:off x="8763000" y="3406706"/>
            <a:ext cx="6629400" cy="1261884"/>
          </a:xfrm>
          <a:prstGeom prst="rect">
            <a:avLst/>
          </a:prstGeom>
        </p:spPr>
        <p:txBody>
          <a:bodyPr wrap="square" lIns="0" tIns="0" rIns="0" bIns="0" rtlCol="0" anchor="t">
            <a:spAutoFit/>
          </a:bodyPr>
          <a:lstStyle/>
          <a:p>
            <a:pPr marL="802641" lvl="1" indent="-457200" algn="l">
              <a:lnSpc>
                <a:spcPts val="4800"/>
              </a:lnSpc>
              <a:buFont typeface="Arial" panose="020B0604020202020204" pitchFamily="34" charset="0"/>
              <a:buChar char="•"/>
            </a:pPr>
            <a:r>
              <a:rPr lang="en-US" sz="4800" b="1" spc="32">
                <a:solidFill>
                  <a:srgbClr val="000000"/>
                </a:solidFill>
                <a:latin typeface="Nunito Medium"/>
                <a:ea typeface="Nunito Medium"/>
                <a:cs typeface="Nunito Medium"/>
                <a:sym typeface="Nunito Medium"/>
              </a:rPr>
              <a:t>Resources</a:t>
            </a:r>
          </a:p>
          <a:p>
            <a:pPr marL="802641" lvl="1" indent="-457200" algn="l">
              <a:lnSpc>
                <a:spcPts val="4800"/>
              </a:lnSpc>
              <a:buFont typeface="Arial" panose="020B0604020202020204" pitchFamily="34" charset="0"/>
              <a:buChar char="•"/>
            </a:pPr>
            <a:r>
              <a:rPr lang="en-US" sz="4800" b="1" spc="32">
                <a:solidFill>
                  <a:srgbClr val="000000"/>
                </a:solidFill>
                <a:latin typeface="Nunito Medium"/>
                <a:ea typeface="Nunito Medium"/>
                <a:cs typeface="Nunito Medium"/>
                <a:sym typeface="Nunito Medium"/>
              </a:rPr>
              <a:t>Next Steps</a:t>
            </a:r>
          </a:p>
        </p:txBody>
      </p:sp>
      <p:sp>
        <p:nvSpPr>
          <p:cNvPr id="17" name="Rectangle 16">
            <a:extLst>
              <a:ext uri="{FF2B5EF4-FFF2-40B4-BE49-F238E27FC236}">
                <a16:creationId xmlns:a16="http://schemas.microsoft.com/office/drawing/2014/main" id="{DC013D88-C8DD-8C84-322A-68B984AD059D}"/>
              </a:ext>
            </a:extLst>
          </p:cNvPr>
          <p:cNvSpPr/>
          <p:nvPr/>
        </p:nvSpPr>
        <p:spPr>
          <a:xfrm>
            <a:off x="3441838" y="9317477"/>
            <a:ext cx="8177095" cy="58160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9">
            <a:extLst>
              <a:ext uri="{FF2B5EF4-FFF2-40B4-BE49-F238E27FC236}">
                <a16:creationId xmlns:a16="http://schemas.microsoft.com/office/drawing/2014/main" id="{AF2BC487-2B1B-4F6C-1DCC-1F213B3CBE83}"/>
              </a:ext>
            </a:extLst>
          </p:cNvPr>
          <p:cNvSpPr txBox="1"/>
          <p:nvPr/>
        </p:nvSpPr>
        <p:spPr>
          <a:xfrm>
            <a:off x="4184418" y="9376322"/>
            <a:ext cx="7414462" cy="419346"/>
          </a:xfrm>
          <a:prstGeom prst="rect">
            <a:avLst/>
          </a:prstGeom>
        </p:spPr>
        <p:txBody>
          <a:bodyPr wrap="square" lIns="0" tIns="0" rIns="0" bIns="0" rtlCol="0" anchor="t">
            <a:spAutoFit/>
          </a:bodyPr>
          <a:lstStyle/>
          <a:p>
            <a:pPr algn="l">
              <a:lnSpc>
                <a:spcPts val="3359"/>
              </a:lnSpc>
              <a:spcBef>
                <a:spcPct val="0"/>
              </a:spcBef>
            </a:pPr>
            <a:r>
              <a:rPr lang="en-US" sz="2399">
                <a:solidFill>
                  <a:srgbClr val="000000"/>
                </a:solidFill>
                <a:latin typeface="Nunito"/>
                <a:ea typeface="Nunito"/>
                <a:cs typeface="Nunito"/>
                <a:sym typeface="Nunito"/>
              </a:rPr>
              <a:t>Add the relevant information for your program above.</a:t>
            </a:r>
          </a:p>
        </p:txBody>
      </p:sp>
      <p:sp>
        <p:nvSpPr>
          <p:cNvPr id="19" name="Freeform 11">
            <a:extLst>
              <a:ext uri="{FF2B5EF4-FFF2-40B4-BE49-F238E27FC236}">
                <a16:creationId xmlns:a16="http://schemas.microsoft.com/office/drawing/2014/main" id="{E82E4BEA-5E83-61C4-A4D6-408DFB62AE5A}"/>
              </a:ext>
            </a:extLst>
          </p:cNvPr>
          <p:cNvSpPr/>
          <p:nvPr/>
        </p:nvSpPr>
        <p:spPr>
          <a:xfrm>
            <a:off x="3637121" y="9439221"/>
            <a:ext cx="338117" cy="338117"/>
          </a:xfrm>
          <a:custGeom>
            <a:avLst/>
            <a:gdLst/>
            <a:ahLst/>
            <a:cxnLst/>
            <a:rect l="l" t="t" r="r" b="b"/>
            <a:pathLst>
              <a:path w="338117" h="338117">
                <a:moveTo>
                  <a:pt x="0" y="0"/>
                </a:moveTo>
                <a:lnTo>
                  <a:pt x="338117" y="0"/>
                </a:lnTo>
                <a:lnTo>
                  <a:pt x="338117" y="338117"/>
                </a:lnTo>
                <a:lnTo>
                  <a:pt x="0" y="33811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8" name="Slide Number Placeholder 7">
            <a:extLst>
              <a:ext uri="{FF2B5EF4-FFF2-40B4-BE49-F238E27FC236}">
                <a16:creationId xmlns:a16="http://schemas.microsoft.com/office/drawing/2014/main" id="{B718DF0E-0A32-408F-B3A8-2423F592E9B9}"/>
              </a:ext>
            </a:extLst>
          </p:cNvPr>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3927259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FE0B3"/>
        </a:solidFill>
        <a:effectLst/>
      </p:bgPr>
    </p:bg>
    <p:spTree>
      <p:nvGrpSpPr>
        <p:cNvPr id="1" name="">
          <a:extLst>
            <a:ext uri="{FF2B5EF4-FFF2-40B4-BE49-F238E27FC236}">
              <a16:creationId xmlns:a16="http://schemas.microsoft.com/office/drawing/2014/main" id="{6D5526F5-034A-11FD-25B0-4F67AA9CDD9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A046DAC-DCBF-D5A4-375B-F775FCF96C1F}"/>
              </a:ext>
            </a:extLst>
          </p:cNvPr>
          <p:cNvSpPr/>
          <p:nvPr/>
        </p:nvSpPr>
        <p:spPr>
          <a:xfrm>
            <a:off x="-1794904" y="-2057400"/>
            <a:ext cx="4339421" cy="4339421"/>
          </a:xfrm>
          <a:custGeom>
            <a:avLst/>
            <a:gdLst/>
            <a:ahLst/>
            <a:cxnLst/>
            <a:rect l="l" t="t" r="r" b="b"/>
            <a:pathLst>
              <a:path w="4339421" h="4339421">
                <a:moveTo>
                  <a:pt x="0" y="0"/>
                </a:moveTo>
                <a:lnTo>
                  <a:pt x="4339421" y="0"/>
                </a:lnTo>
                <a:lnTo>
                  <a:pt x="4339421" y="4339421"/>
                </a:lnTo>
                <a:lnTo>
                  <a:pt x="0" y="43394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F38EB462-9B6A-9E70-390C-F6403CFF8715}"/>
              </a:ext>
            </a:extLst>
          </p:cNvPr>
          <p:cNvSpPr/>
          <p:nvPr/>
        </p:nvSpPr>
        <p:spPr>
          <a:xfrm>
            <a:off x="-362347" y="-1028700"/>
            <a:ext cx="4204138" cy="4114800"/>
          </a:xfrm>
          <a:custGeom>
            <a:avLst/>
            <a:gdLst/>
            <a:ahLst/>
            <a:cxnLst/>
            <a:rect l="l" t="t" r="r" b="b"/>
            <a:pathLst>
              <a:path w="4204138" h="4114800">
                <a:moveTo>
                  <a:pt x="0" y="0"/>
                </a:moveTo>
                <a:lnTo>
                  <a:pt x="4204138" y="0"/>
                </a:lnTo>
                <a:lnTo>
                  <a:pt x="420413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C86848CC-43EC-9072-A981-63A9D6157CA6}"/>
              </a:ext>
            </a:extLst>
          </p:cNvPr>
          <p:cNvSpPr/>
          <p:nvPr/>
        </p:nvSpPr>
        <p:spPr>
          <a:xfrm>
            <a:off x="15764504" y="7946571"/>
            <a:ext cx="4339421" cy="4339421"/>
          </a:xfrm>
          <a:custGeom>
            <a:avLst/>
            <a:gdLst/>
            <a:ahLst/>
            <a:cxnLst/>
            <a:rect l="l" t="t" r="r" b="b"/>
            <a:pathLst>
              <a:path w="4339421" h="4339421">
                <a:moveTo>
                  <a:pt x="0" y="0"/>
                </a:moveTo>
                <a:lnTo>
                  <a:pt x="4339421" y="0"/>
                </a:lnTo>
                <a:lnTo>
                  <a:pt x="4339421" y="4339422"/>
                </a:lnTo>
                <a:lnTo>
                  <a:pt x="0" y="433942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017633C8-E8EC-B0DD-E48A-B50040466E5D}"/>
              </a:ext>
            </a:extLst>
          </p:cNvPr>
          <p:cNvSpPr/>
          <p:nvPr/>
        </p:nvSpPr>
        <p:spPr>
          <a:xfrm>
            <a:off x="14477631" y="7324628"/>
            <a:ext cx="4204138" cy="4114800"/>
          </a:xfrm>
          <a:custGeom>
            <a:avLst/>
            <a:gdLst/>
            <a:ahLst/>
            <a:cxnLst/>
            <a:rect l="l" t="t" r="r" b="b"/>
            <a:pathLst>
              <a:path w="4204138" h="4114800">
                <a:moveTo>
                  <a:pt x="0" y="0"/>
                </a:moveTo>
                <a:lnTo>
                  <a:pt x="4204138" y="0"/>
                </a:lnTo>
                <a:lnTo>
                  <a:pt x="420413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B994F033-45FF-D526-8442-703F970390F2}"/>
              </a:ext>
            </a:extLst>
          </p:cNvPr>
          <p:cNvSpPr/>
          <p:nvPr/>
        </p:nvSpPr>
        <p:spPr>
          <a:xfrm>
            <a:off x="2335833" y="4817986"/>
            <a:ext cx="13616333" cy="101852"/>
          </a:xfrm>
          <a:custGeom>
            <a:avLst/>
            <a:gdLst/>
            <a:ahLst/>
            <a:cxnLst/>
            <a:rect l="l" t="t" r="r" b="b"/>
            <a:pathLst>
              <a:path w="13616333" h="101852">
                <a:moveTo>
                  <a:pt x="0" y="0"/>
                </a:moveTo>
                <a:lnTo>
                  <a:pt x="13616334" y="0"/>
                </a:lnTo>
                <a:lnTo>
                  <a:pt x="13616334" y="101852"/>
                </a:lnTo>
                <a:lnTo>
                  <a:pt x="0" y="101852"/>
                </a:lnTo>
                <a:lnTo>
                  <a:pt x="0" y="0"/>
                </a:lnTo>
                <a:close/>
              </a:path>
            </a:pathLst>
          </a:custGeom>
          <a:blipFill>
            <a:blip r:embed="rId11"/>
            <a:stretch>
              <a:fillRect/>
            </a:stretch>
          </a:blipFill>
        </p:spPr>
        <p:txBody>
          <a:bodyPr/>
          <a:lstStyle/>
          <a:p>
            <a:endParaRPr lang="en-US"/>
          </a:p>
        </p:txBody>
      </p:sp>
      <p:sp>
        <p:nvSpPr>
          <p:cNvPr id="7" name="TextBox 7">
            <a:extLst>
              <a:ext uri="{FF2B5EF4-FFF2-40B4-BE49-F238E27FC236}">
                <a16:creationId xmlns:a16="http://schemas.microsoft.com/office/drawing/2014/main" id="{0F915124-E42B-4D80-1EBD-2F616E04F8C9}"/>
              </a:ext>
            </a:extLst>
          </p:cNvPr>
          <p:cNvSpPr txBox="1"/>
          <p:nvPr/>
        </p:nvSpPr>
        <p:spPr>
          <a:xfrm>
            <a:off x="3827908" y="3170188"/>
            <a:ext cx="10632184" cy="1474763"/>
          </a:xfrm>
          <a:prstGeom prst="rect">
            <a:avLst/>
          </a:prstGeom>
        </p:spPr>
        <p:txBody>
          <a:bodyPr lIns="0" tIns="0" rIns="0" bIns="0" rtlCol="0" anchor="t">
            <a:spAutoFit/>
          </a:bodyPr>
          <a:lstStyle/>
          <a:p>
            <a:pPr marL="0" lvl="0" indent="0" algn="ctr">
              <a:lnSpc>
                <a:spcPts val="11519"/>
              </a:lnSpc>
            </a:pPr>
            <a:r>
              <a:rPr lang="en-US" sz="9600" b="1" spc="192">
                <a:solidFill>
                  <a:srgbClr val="005DAA"/>
                </a:solidFill>
                <a:latin typeface="ITC Avant Garde Gothic Bold"/>
                <a:ea typeface="ITC Avant Garde Gothic Bold"/>
                <a:cs typeface="ITC Avant Garde Gothic Bold"/>
                <a:sym typeface="ITC Avant Garde Gothic Bold"/>
              </a:rPr>
              <a:t>Group Norms</a:t>
            </a:r>
          </a:p>
        </p:txBody>
      </p:sp>
      <p:sp>
        <p:nvSpPr>
          <p:cNvPr id="9" name="Slide Number Placeholder 8">
            <a:extLst>
              <a:ext uri="{FF2B5EF4-FFF2-40B4-BE49-F238E27FC236}">
                <a16:creationId xmlns:a16="http://schemas.microsoft.com/office/drawing/2014/main" id="{324CC373-2551-B71B-4A44-550F8F481D1F}"/>
              </a:ext>
            </a:extLst>
          </p:cNvPr>
          <p:cNvSpPr>
            <a:spLocks noGrp="1"/>
          </p:cNvSpPr>
          <p:nvPr>
            <p:ph type="sldNum" sz="quarter" idx="12"/>
          </p:nvPr>
        </p:nvSpPr>
        <p:spPr/>
        <p:txBody>
          <a:bodyPr/>
          <a:lstStyle/>
          <a:p>
            <a:fld id="{B6F15528-21DE-4FAA-801E-634DDDAF4B2B}" type="slidenum">
              <a:rPr lang="en-US" smtClean="0"/>
              <a:pPr/>
              <a:t>4</a:t>
            </a:fld>
            <a:endParaRPr lang="en-US"/>
          </a:p>
        </p:txBody>
      </p:sp>
      <p:sp>
        <p:nvSpPr>
          <p:cNvPr id="10" name="TextBox 8">
            <a:extLst>
              <a:ext uri="{FF2B5EF4-FFF2-40B4-BE49-F238E27FC236}">
                <a16:creationId xmlns:a16="http://schemas.microsoft.com/office/drawing/2014/main" id="{B23F2F5B-DD64-63BF-6FCF-D1BB8D031847}"/>
              </a:ext>
            </a:extLst>
          </p:cNvPr>
          <p:cNvSpPr txBox="1"/>
          <p:nvPr/>
        </p:nvSpPr>
        <p:spPr>
          <a:xfrm>
            <a:off x="3590269" y="5148438"/>
            <a:ext cx="11107462" cy="1599156"/>
          </a:xfrm>
          <a:prstGeom prst="rect">
            <a:avLst/>
          </a:prstGeom>
        </p:spPr>
        <p:txBody>
          <a:bodyPr lIns="0" tIns="0" rIns="0" bIns="0" rtlCol="0" anchor="t">
            <a:spAutoFit/>
          </a:bodyPr>
          <a:lstStyle/>
          <a:p>
            <a:pPr algn="ctr">
              <a:lnSpc>
                <a:spcPts val="6240"/>
              </a:lnSpc>
            </a:pPr>
            <a:r>
              <a:rPr lang="en-US" sz="5400" b="1" spc="48">
                <a:solidFill>
                  <a:srgbClr val="000000"/>
                </a:solidFill>
                <a:latin typeface="Nunito Bold"/>
                <a:ea typeface="Nunito Bold"/>
                <a:cs typeface="Nunito Bold"/>
                <a:sym typeface="Nunito Bold"/>
              </a:rPr>
              <a:t>What expectations can we set for ourselves during this training?</a:t>
            </a:r>
          </a:p>
        </p:txBody>
      </p:sp>
    </p:spTree>
    <p:extLst>
      <p:ext uri="{BB962C8B-B14F-4D97-AF65-F5344CB8AC3E}">
        <p14:creationId xmlns:p14="http://schemas.microsoft.com/office/powerpoint/2010/main" val="1765729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FE0B3"/>
        </a:solidFill>
        <a:effectLst/>
      </p:bgPr>
    </p:bg>
    <p:spTree>
      <p:nvGrpSpPr>
        <p:cNvPr id="1" name="">
          <a:extLst>
            <a:ext uri="{FF2B5EF4-FFF2-40B4-BE49-F238E27FC236}">
              <a16:creationId xmlns:a16="http://schemas.microsoft.com/office/drawing/2014/main" id="{BEA99FEC-37B1-0DCE-DFC8-C85E58CD45D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39EF971-BEF8-5FE9-97D3-A4E2055DF47F}"/>
              </a:ext>
            </a:extLst>
          </p:cNvPr>
          <p:cNvSpPr txBox="1"/>
          <p:nvPr/>
        </p:nvSpPr>
        <p:spPr>
          <a:xfrm>
            <a:off x="2678022" y="630546"/>
            <a:ext cx="12931950" cy="948978"/>
          </a:xfrm>
          <a:prstGeom prst="rect">
            <a:avLst/>
          </a:prstGeom>
        </p:spPr>
        <p:txBody>
          <a:bodyPr lIns="0" tIns="0" rIns="0" bIns="0" rtlCol="0" anchor="t">
            <a:spAutoFit/>
          </a:bodyPr>
          <a:lstStyle/>
          <a:p>
            <a:pPr marL="0" lvl="0" indent="0" algn="ctr">
              <a:lnSpc>
                <a:spcPts val="7440"/>
              </a:lnSpc>
            </a:pPr>
            <a:r>
              <a:rPr lang="en-US" sz="6200" b="1" spc="124">
                <a:solidFill>
                  <a:srgbClr val="005DAA"/>
                </a:solidFill>
                <a:latin typeface="ITC Avant Garde Gothic Bold"/>
                <a:ea typeface="ITC Avant Garde Gothic Bold"/>
                <a:cs typeface="ITC Avant Garde Gothic Bold"/>
                <a:sym typeface="ITC Avant Garde Gothic Bold"/>
              </a:rPr>
              <a:t>Apprenticeship</a:t>
            </a:r>
          </a:p>
        </p:txBody>
      </p:sp>
      <p:sp>
        <p:nvSpPr>
          <p:cNvPr id="3" name="Freeform 3">
            <a:extLst>
              <a:ext uri="{FF2B5EF4-FFF2-40B4-BE49-F238E27FC236}">
                <a16:creationId xmlns:a16="http://schemas.microsoft.com/office/drawing/2014/main" id="{98D6FAC9-D592-0055-B98D-79B073A3508B}"/>
              </a:ext>
            </a:extLst>
          </p:cNvPr>
          <p:cNvSpPr/>
          <p:nvPr/>
        </p:nvSpPr>
        <p:spPr>
          <a:xfrm rot="-10800000">
            <a:off x="-344297" y="-1703699"/>
            <a:ext cx="3488871" cy="3488871"/>
          </a:xfrm>
          <a:custGeom>
            <a:avLst/>
            <a:gdLst/>
            <a:ahLst/>
            <a:cxnLst/>
            <a:rect l="l" t="t" r="r" b="b"/>
            <a:pathLst>
              <a:path w="3488871" h="3488871">
                <a:moveTo>
                  <a:pt x="0" y="0"/>
                </a:moveTo>
                <a:lnTo>
                  <a:pt x="3488871" y="0"/>
                </a:lnTo>
                <a:lnTo>
                  <a:pt x="3488871" y="3488871"/>
                </a:lnTo>
                <a:lnTo>
                  <a:pt x="0" y="34888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385866A4-7F08-5761-AA91-FA7562683B65}"/>
              </a:ext>
            </a:extLst>
          </p:cNvPr>
          <p:cNvSpPr/>
          <p:nvPr/>
        </p:nvSpPr>
        <p:spPr>
          <a:xfrm flipH="1">
            <a:off x="-3206591" y="-275346"/>
            <a:ext cx="4897825" cy="2608092"/>
          </a:xfrm>
          <a:custGeom>
            <a:avLst/>
            <a:gdLst/>
            <a:ahLst/>
            <a:cxnLst/>
            <a:rect l="l" t="t" r="r" b="b"/>
            <a:pathLst>
              <a:path w="4897825" h="2608092">
                <a:moveTo>
                  <a:pt x="4897825" y="0"/>
                </a:moveTo>
                <a:lnTo>
                  <a:pt x="0" y="0"/>
                </a:lnTo>
                <a:lnTo>
                  <a:pt x="0" y="2608092"/>
                </a:lnTo>
                <a:lnTo>
                  <a:pt x="4897825" y="2608092"/>
                </a:lnTo>
                <a:lnTo>
                  <a:pt x="489782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31C4001D-6224-A39F-DD1E-7B24E3388269}"/>
              </a:ext>
            </a:extLst>
          </p:cNvPr>
          <p:cNvSpPr/>
          <p:nvPr/>
        </p:nvSpPr>
        <p:spPr>
          <a:xfrm>
            <a:off x="15514864" y="8501828"/>
            <a:ext cx="3488871" cy="3488871"/>
          </a:xfrm>
          <a:custGeom>
            <a:avLst/>
            <a:gdLst/>
            <a:ahLst/>
            <a:cxnLst/>
            <a:rect l="l" t="t" r="r" b="b"/>
            <a:pathLst>
              <a:path w="3488871" h="3488871">
                <a:moveTo>
                  <a:pt x="0" y="0"/>
                </a:moveTo>
                <a:lnTo>
                  <a:pt x="3488872" y="0"/>
                </a:lnTo>
                <a:lnTo>
                  <a:pt x="3488872" y="3488871"/>
                </a:lnTo>
                <a:lnTo>
                  <a:pt x="0" y="34888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AD717E0E-21E8-1B19-5C9F-7901C86A0A0E}"/>
              </a:ext>
            </a:extLst>
          </p:cNvPr>
          <p:cNvSpPr/>
          <p:nvPr/>
        </p:nvSpPr>
        <p:spPr>
          <a:xfrm rot="-599018" flipV="1">
            <a:off x="16781220" y="7682111"/>
            <a:ext cx="4897825" cy="2608092"/>
          </a:xfrm>
          <a:custGeom>
            <a:avLst/>
            <a:gdLst/>
            <a:ahLst/>
            <a:cxnLst/>
            <a:rect l="l" t="t" r="r" b="b"/>
            <a:pathLst>
              <a:path w="4897825" h="2608092">
                <a:moveTo>
                  <a:pt x="0" y="2608092"/>
                </a:moveTo>
                <a:lnTo>
                  <a:pt x="4897825" y="2608092"/>
                </a:lnTo>
                <a:lnTo>
                  <a:pt x="4897825" y="0"/>
                </a:lnTo>
                <a:lnTo>
                  <a:pt x="0" y="0"/>
                </a:lnTo>
                <a:lnTo>
                  <a:pt x="0" y="2608092"/>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7">
            <a:extLst>
              <a:ext uri="{FF2B5EF4-FFF2-40B4-BE49-F238E27FC236}">
                <a16:creationId xmlns:a16="http://schemas.microsoft.com/office/drawing/2014/main" id="{03F34610-75E3-7799-3885-D6B79C5D039B}"/>
              </a:ext>
            </a:extLst>
          </p:cNvPr>
          <p:cNvSpPr txBox="1"/>
          <p:nvPr/>
        </p:nvSpPr>
        <p:spPr>
          <a:xfrm>
            <a:off x="2335831" y="2181659"/>
            <a:ext cx="13616333" cy="2383345"/>
          </a:xfrm>
          <a:prstGeom prst="rect">
            <a:avLst/>
          </a:prstGeom>
        </p:spPr>
        <p:txBody>
          <a:bodyPr wrap="square" lIns="0" tIns="0" rIns="0" bIns="0" rtlCol="0" anchor="t">
            <a:spAutoFit/>
          </a:bodyPr>
          <a:lstStyle/>
          <a:p>
            <a:pPr>
              <a:lnSpc>
                <a:spcPts val="6300"/>
              </a:lnSpc>
            </a:pPr>
            <a:r>
              <a:rPr lang="en-US" sz="4200" b="1" spc="42">
                <a:solidFill>
                  <a:srgbClr val="005DAA"/>
                </a:solidFill>
                <a:latin typeface="Nunito Medium"/>
                <a:ea typeface="Nunito Medium"/>
                <a:cs typeface="Nunito Medium"/>
                <a:sym typeface="Nunito Medium"/>
              </a:rPr>
              <a:t>Apprenticeship</a:t>
            </a:r>
            <a:r>
              <a:rPr lang="en-US" sz="4200" b="1" spc="42">
                <a:solidFill>
                  <a:srgbClr val="000000"/>
                </a:solidFill>
                <a:latin typeface="Nunito Medium"/>
                <a:ea typeface="Nunito Medium"/>
                <a:cs typeface="Nunito Medium"/>
                <a:sym typeface="Nunito Medium"/>
              </a:rPr>
              <a:t> allows novices (aka </a:t>
            </a:r>
            <a:r>
              <a:rPr lang="en-US" sz="4200" b="1" spc="42">
                <a:solidFill>
                  <a:srgbClr val="005DAA"/>
                </a:solidFill>
                <a:latin typeface="Nunito Medium"/>
                <a:ea typeface="Nunito Medium"/>
                <a:cs typeface="Nunito Medium"/>
                <a:sym typeface="Nunito Medium"/>
              </a:rPr>
              <a:t>apprentices</a:t>
            </a:r>
            <a:r>
              <a:rPr lang="en-US" sz="4200" b="1" spc="42">
                <a:solidFill>
                  <a:srgbClr val="000000"/>
                </a:solidFill>
                <a:latin typeface="Nunito Medium"/>
                <a:ea typeface="Nunito Medium"/>
                <a:cs typeface="Nunito Medium"/>
                <a:sym typeface="Nunito Medium"/>
              </a:rPr>
              <a:t>) to build occupational competence by gaining knowledge, experience and skills through... </a:t>
            </a:r>
          </a:p>
        </p:txBody>
      </p:sp>
      <p:graphicFrame>
        <p:nvGraphicFramePr>
          <p:cNvPr id="8" name="Diagram 7">
            <a:extLst>
              <a:ext uri="{FF2B5EF4-FFF2-40B4-BE49-F238E27FC236}">
                <a16:creationId xmlns:a16="http://schemas.microsoft.com/office/drawing/2014/main" id="{4ACCE1D3-3A3B-FE1E-C5CA-369273169E9F}"/>
              </a:ext>
            </a:extLst>
          </p:cNvPr>
          <p:cNvGraphicFramePr/>
          <p:nvPr>
            <p:extLst>
              <p:ext uri="{D42A27DB-BD31-4B8C-83A1-F6EECF244321}">
                <p14:modId xmlns:p14="http://schemas.microsoft.com/office/powerpoint/2010/main" val="3187869406"/>
              </p:ext>
            </p:extLst>
          </p:nvPr>
        </p:nvGraphicFramePr>
        <p:xfrm>
          <a:off x="2335832" y="5040920"/>
          <a:ext cx="13616333" cy="44727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Freeform 8">
            <a:extLst>
              <a:ext uri="{FF2B5EF4-FFF2-40B4-BE49-F238E27FC236}">
                <a16:creationId xmlns:a16="http://schemas.microsoft.com/office/drawing/2014/main" id="{2FFCB726-DFC3-1AD6-4736-80BBE2A512BF}"/>
              </a:ext>
            </a:extLst>
          </p:cNvPr>
          <p:cNvSpPr/>
          <p:nvPr/>
        </p:nvSpPr>
        <p:spPr>
          <a:xfrm>
            <a:off x="2335833" y="1762750"/>
            <a:ext cx="13616333" cy="101852"/>
          </a:xfrm>
          <a:custGeom>
            <a:avLst/>
            <a:gdLst/>
            <a:ahLst/>
            <a:cxnLst/>
            <a:rect l="l" t="t" r="r" b="b"/>
            <a:pathLst>
              <a:path w="13616333" h="101852">
                <a:moveTo>
                  <a:pt x="0" y="0"/>
                </a:moveTo>
                <a:lnTo>
                  <a:pt x="13616334" y="0"/>
                </a:lnTo>
                <a:lnTo>
                  <a:pt x="13616334" y="101852"/>
                </a:lnTo>
                <a:lnTo>
                  <a:pt x="0" y="101852"/>
                </a:lnTo>
                <a:lnTo>
                  <a:pt x="0" y="0"/>
                </a:lnTo>
                <a:close/>
              </a:path>
            </a:pathLst>
          </a:custGeom>
          <a:blipFill>
            <a:blip r:embed="rId12"/>
            <a:stretch>
              <a:fillRect/>
            </a:stretch>
          </a:blipFill>
        </p:spPr>
        <p:txBody>
          <a:bodyPr/>
          <a:lstStyle/>
          <a:p>
            <a:endParaRPr lang="en-US"/>
          </a:p>
        </p:txBody>
      </p:sp>
      <p:sp>
        <p:nvSpPr>
          <p:cNvPr id="10" name="Slide Number Placeholder 9">
            <a:extLst>
              <a:ext uri="{FF2B5EF4-FFF2-40B4-BE49-F238E27FC236}">
                <a16:creationId xmlns:a16="http://schemas.microsoft.com/office/drawing/2014/main" id="{4150F981-39A0-C0E6-6118-904FC8DBCD35}"/>
              </a:ext>
            </a:extLst>
          </p:cNvPr>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3509042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FE0B3"/>
        </a:solidFill>
        <a:effectLst/>
      </p:bgPr>
    </p:bg>
    <p:spTree>
      <p:nvGrpSpPr>
        <p:cNvPr id="1" name="">
          <a:extLst>
            <a:ext uri="{FF2B5EF4-FFF2-40B4-BE49-F238E27FC236}">
              <a16:creationId xmlns:a16="http://schemas.microsoft.com/office/drawing/2014/main" id="{DC952042-7D0B-B1CD-66EB-BD16F1E85258}"/>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9A2B9100-AABE-5762-32F8-6C623CC13448}"/>
              </a:ext>
            </a:extLst>
          </p:cNvPr>
          <p:cNvSpPr/>
          <p:nvPr/>
        </p:nvSpPr>
        <p:spPr>
          <a:xfrm rot="-10800000">
            <a:off x="-344297" y="-1703699"/>
            <a:ext cx="3488871" cy="3488871"/>
          </a:xfrm>
          <a:custGeom>
            <a:avLst/>
            <a:gdLst/>
            <a:ahLst/>
            <a:cxnLst/>
            <a:rect l="l" t="t" r="r" b="b"/>
            <a:pathLst>
              <a:path w="3488871" h="3488871">
                <a:moveTo>
                  <a:pt x="0" y="0"/>
                </a:moveTo>
                <a:lnTo>
                  <a:pt x="3488871" y="0"/>
                </a:lnTo>
                <a:lnTo>
                  <a:pt x="3488871" y="3488871"/>
                </a:lnTo>
                <a:lnTo>
                  <a:pt x="0" y="34888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94BF42F3-CF94-C540-0B01-8D2F08C8BE3A}"/>
              </a:ext>
            </a:extLst>
          </p:cNvPr>
          <p:cNvSpPr/>
          <p:nvPr/>
        </p:nvSpPr>
        <p:spPr>
          <a:xfrm flipH="1">
            <a:off x="-3206591" y="-275346"/>
            <a:ext cx="4897825" cy="2608092"/>
          </a:xfrm>
          <a:custGeom>
            <a:avLst/>
            <a:gdLst/>
            <a:ahLst/>
            <a:cxnLst/>
            <a:rect l="l" t="t" r="r" b="b"/>
            <a:pathLst>
              <a:path w="4897825" h="2608092">
                <a:moveTo>
                  <a:pt x="4897825" y="0"/>
                </a:moveTo>
                <a:lnTo>
                  <a:pt x="0" y="0"/>
                </a:lnTo>
                <a:lnTo>
                  <a:pt x="0" y="2608092"/>
                </a:lnTo>
                <a:lnTo>
                  <a:pt x="4897825" y="2608092"/>
                </a:lnTo>
                <a:lnTo>
                  <a:pt x="489782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89378DA2-197F-15F1-F59F-179583CB1F46}"/>
              </a:ext>
            </a:extLst>
          </p:cNvPr>
          <p:cNvSpPr/>
          <p:nvPr/>
        </p:nvSpPr>
        <p:spPr>
          <a:xfrm>
            <a:off x="15514864" y="8501828"/>
            <a:ext cx="3488871" cy="3488871"/>
          </a:xfrm>
          <a:custGeom>
            <a:avLst/>
            <a:gdLst/>
            <a:ahLst/>
            <a:cxnLst/>
            <a:rect l="l" t="t" r="r" b="b"/>
            <a:pathLst>
              <a:path w="3488871" h="3488871">
                <a:moveTo>
                  <a:pt x="0" y="0"/>
                </a:moveTo>
                <a:lnTo>
                  <a:pt x="3488872" y="0"/>
                </a:lnTo>
                <a:lnTo>
                  <a:pt x="3488872" y="3488871"/>
                </a:lnTo>
                <a:lnTo>
                  <a:pt x="0" y="34888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7BA6193E-620B-E205-1177-C45F4C50D503}"/>
              </a:ext>
            </a:extLst>
          </p:cNvPr>
          <p:cNvSpPr/>
          <p:nvPr/>
        </p:nvSpPr>
        <p:spPr>
          <a:xfrm rot="-599018" flipV="1">
            <a:off x="16781220" y="7682111"/>
            <a:ext cx="4897825" cy="2608092"/>
          </a:xfrm>
          <a:custGeom>
            <a:avLst/>
            <a:gdLst/>
            <a:ahLst/>
            <a:cxnLst/>
            <a:rect l="l" t="t" r="r" b="b"/>
            <a:pathLst>
              <a:path w="4897825" h="2608092">
                <a:moveTo>
                  <a:pt x="0" y="2608092"/>
                </a:moveTo>
                <a:lnTo>
                  <a:pt x="4897825" y="2608092"/>
                </a:lnTo>
                <a:lnTo>
                  <a:pt x="4897825" y="0"/>
                </a:lnTo>
                <a:lnTo>
                  <a:pt x="0" y="0"/>
                </a:lnTo>
                <a:lnTo>
                  <a:pt x="0" y="2608092"/>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7">
            <a:extLst>
              <a:ext uri="{FF2B5EF4-FFF2-40B4-BE49-F238E27FC236}">
                <a16:creationId xmlns:a16="http://schemas.microsoft.com/office/drawing/2014/main" id="{6DCEAA8B-6BC8-C0A2-5267-B49F384A8009}"/>
              </a:ext>
            </a:extLst>
          </p:cNvPr>
          <p:cNvSpPr txBox="1"/>
          <p:nvPr/>
        </p:nvSpPr>
        <p:spPr>
          <a:xfrm>
            <a:off x="8949283" y="3284320"/>
            <a:ext cx="8310016" cy="5614999"/>
          </a:xfrm>
          <a:prstGeom prst="rect">
            <a:avLst/>
          </a:prstGeom>
        </p:spPr>
        <p:txBody>
          <a:bodyPr wrap="square" lIns="0" tIns="0" rIns="0" bIns="0" rtlCol="0" anchor="t">
            <a:spAutoFit/>
          </a:bodyPr>
          <a:lstStyle/>
          <a:p>
            <a:pPr marL="571500" indent="-571500">
              <a:lnSpc>
                <a:spcPts val="6300"/>
              </a:lnSpc>
              <a:buFont typeface="Arial" panose="020B0604020202020204" pitchFamily="34" charset="0"/>
              <a:buChar char="•"/>
            </a:pPr>
            <a:r>
              <a:rPr lang="en-US" sz="4200" b="1" spc="42">
                <a:solidFill>
                  <a:srgbClr val="000000"/>
                </a:solidFill>
                <a:latin typeface="Nunito Medium"/>
                <a:ea typeface="Nunito Medium"/>
                <a:cs typeface="Nunito Medium"/>
                <a:sym typeface="Nunito Medium"/>
              </a:rPr>
              <a:t>This relationship is focused on developing knowledge and skills through </a:t>
            </a:r>
            <a:r>
              <a:rPr lang="en-US" sz="4200" b="1" spc="42">
                <a:solidFill>
                  <a:srgbClr val="005DAA"/>
                </a:solidFill>
                <a:latin typeface="Nunito Medium"/>
                <a:ea typeface="Nunito Medium"/>
                <a:cs typeface="Nunito Medium"/>
                <a:sym typeface="Nunito Medium"/>
              </a:rPr>
              <a:t>OJT</a:t>
            </a:r>
            <a:r>
              <a:rPr lang="en-US" sz="4200" b="1" spc="42">
                <a:solidFill>
                  <a:srgbClr val="000000"/>
                </a:solidFill>
                <a:latin typeface="Nunito Medium"/>
                <a:ea typeface="Nunito Medium"/>
                <a:cs typeface="Nunito Medium"/>
                <a:sym typeface="Nunito Medium"/>
              </a:rPr>
              <a:t>. </a:t>
            </a:r>
          </a:p>
          <a:p>
            <a:pPr marL="571500" indent="-571500">
              <a:lnSpc>
                <a:spcPts val="6300"/>
              </a:lnSpc>
              <a:buFont typeface="Arial" panose="020B0604020202020204" pitchFamily="34" charset="0"/>
              <a:buChar char="•"/>
            </a:pPr>
            <a:r>
              <a:rPr lang="en-US" sz="4200" b="1" spc="42">
                <a:solidFill>
                  <a:srgbClr val="000000"/>
                </a:solidFill>
                <a:latin typeface="Nunito Medium"/>
                <a:ea typeface="Nunito Medium"/>
                <a:cs typeface="Nunito Medium"/>
                <a:sym typeface="Nunito Medium"/>
              </a:rPr>
              <a:t>The </a:t>
            </a:r>
            <a:r>
              <a:rPr lang="en-US" sz="4200" b="1" spc="42">
                <a:solidFill>
                  <a:srgbClr val="005DAA"/>
                </a:solidFill>
                <a:latin typeface="Nunito Medium"/>
                <a:ea typeface="Nunito Medium"/>
                <a:cs typeface="Nunito Medium"/>
                <a:sym typeface="Nunito Medium"/>
              </a:rPr>
              <a:t>work process schedule </a:t>
            </a:r>
            <a:r>
              <a:rPr lang="en-US" sz="4200" b="1" spc="42">
                <a:solidFill>
                  <a:srgbClr val="000000"/>
                </a:solidFill>
                <a:latin typeface="Nunito Medium"/>
                <a:ea typeface="Nunito Medium"/>
                <a:cs typeface="Nunito Medium"/>
                <a:sym typeface="Nunito Medium"/>
              </a:rPr>
              <a:t>outlines the necessary  knowledge, skills and abilities </a:t>
            </a:r>
            <a:r>
              <a:rPr lang="en-US" sz="4200" b="1" spc="42">
                <a:solidFill>
                  <a:srgbClr val="005DAA"/>
                </a:solidFill>
                <a:latin typeface="Nunito Medium"/>
                <a:ea typeface="Nunito Medium"/>
                <a:cs typeface="Nunito Medium"/>
                <a:sym typeface="Nunito Medium"/>
              </a:rPr>
              <a:t>mentors</a:t>
            </a:r>
            <a:r>
              <a:rPr lang="en-US" sz="4200" b="1" spc="42">
                <a:solidFill>
                  <a:srgbClr val="000000"/>
                </a:solidFill>
                <a:latin typeface="Nunito Medium"/>
                <a:ea typeface="Nunito Medium"/>
                <a:cs typeface="Nunito Medium"/>
                <a:sym typeface="Nunito Medium"/>
              </a:rPr>
              <a:t> help instill. </a:t>
            </a:r>
            <a:endParaRPr lang="en-US" sz="4200" b="1" spc="42">
              <a:solidFill>
                <a:srgbClr val="000000"/>
              </a:solidFill>
              <a:latin typeface="Nunito Medium"/>
              <a:ea typeface="Nunito Medium"/>
              <a:cs typeface="Nunito Medium"/>
            </a:endParaRPr>
          </a:p>
        </p:txBody>
      </p:sp>
      <p:sp>
        <p:nvSpPr>
          <p:cNvPr id="9" name="TextBox 8">
            <a:extLst>
              <a:ext uri="{FF2B5EF4-FFF2-40B4-BE49-F238E27FC236}">
                <a16:creationId xmlns:a16="http://schemas.microsoft.com/office/drawing/2014/main" id="{92E44BE5-14B1-BFCF-C742-45713CBE19A7}"/>
              </a:ext>
            </a:extLst>
          </p:cNvPr>
          <p:cNvSpPr txBox="1"/>
          <p:nvPr/>
        </p:nvSpPr>
        <p:spPr>
          <a:xfrm>
            <a:off x="2242360" y="838200"/>
            <a:ext cx="16045640" cy="2585323"/>
          </a:xfrm>
          <a:prstGeom prst="rect">
            <a:avLst/>
          </a:prstGeom>
          <a:noFill/>
        </p:spPr>
        <p:txBody>
          <a:bodyPr wrap="square" rtlCol="0">
            <a:spAutoFit/>
          </a:bodyPr>
          <a:lstStyle/>
          <a:p>
            <a:r>
              <a:rPr lang="en-US" sz="5400" b="1" spc="42">
                <a:solidFill>
                  <a:srgbClr val="005DAA"/>
                </a:solidFill>
                <a:latin typeface="ITC Avant Garde Gothic Bold" panose="020B0604020202020204" charset="0"/>
                <a:ea typeface="Nunito Medium"/>
                <a:cs typeface="Nunito Medium"/>
                <a:sym typeface="Nunito Medium"/>
              </a:rPr>
              <a:t>Mentorship</a:t>
            </a:r>
            <a:r>
              <a:rPr lang="en-US" sz="5400" b="1" spc="42">
                <a:latin typeface="ITC Avant Garde Gothic Bold" panose="020B0604020202020204" charset="0"/>
                <a:ea typeface="Nunito Medium"/>
                <a:cs typeface="Nunito Medium"/>
                <a:sym typeface="Nunito Medium"/>
              </a:rPr>
              <a:t> is a relationship between a </a:t>
            </a:r>
            <a:r>
              <a:rPr lang="en-US" sz="5400" b="1" spc="42">
                <a:solidFill>
                  <a:srgbClr val="005DAA"/>
                </a:solidFill>
                <a:latin typeface="ITC Avant Garde Gothic Bold" panose="020B0604020202020204" charset="0"/>
                <a:ea typeface="Nunito Medium"/>
                <a:cs typeface="Nunito Medium"/>
                <a:sym typeface="Nunito Medium"/>
              </a:rPr>
              <a:t>mentor </a:t>
            </a:r>
            <a:r>
              <a:rPr lang="en-US" sz="5400" b="1" spc="42">
                <a:latin typeface="ITC Avant Garde Gothic Bold" panose="020B0604020202020204" charset="0"/>
                <a:ea typeface="Nunito Medium"/>
                <a:cs typeface="Nunito Medium"/>
                <a:sym typeface="Nunito Medium"/>
              </a:rPr>
              <a:t>(you) </a:t>
            </a:r>
            <a:r>
              <a:rPr lang="en-US" sz="5400" b="1" spc="42">
                <a:solidFill>
                  <a:srgbClr val="000000"/>
                </a:solidFill>
                <a:latin typeface="ITC Avant Garde Gothic Bold" panose="020B0604020202020204" charset="0"/>
                <a:ea typeface="Nunito Medium"/>
                <a:cs typeface="Nunito Medium"/>
                <a:sym typeface="Nunito Medium"/>
              </a:rPr>
              <a:t>and a </a:t>
            </a:r>
            <a:r>
              <a:rPr lang="en-US" sz="5400" b="1" spc="42">
                <a:solidFill>
                  <a:srgbClr val="005DAA"/>
                </a:solidFill>
                <a:latin typeface="ITC Avant Garde Gothic Bold" panose="020B0604020202020204" charset="0"/>
                <a:ea typeface="Nunito Medium"/>
                <a:cs typeface="Nunito Medium"/>
                <a:sym typeface="Nunito Medium"/>
              </a:rPr>
              <a:t>mentee</a:t>
            </a:r>
            <a:r>
              <a:rPr lang="en-US" sz="5400" b="1" spc="42">
                <a:solidFill>
                  <a:srgbClr val="000000"/>
                </a:solidFill>
                <a:latin typeface="ITC Avant Garde Gothic Bold" panose="020B0604020202020204" charset="0"/>
                <a:ea typeface="Nunito Medium"/>
                <a:cs typeface="Nunito Medium"/>
                <a:sym typeface="Nunito Medium"/>
              </a:rPr>
              <a:t> (</a:t>
            </a:r>
            <a:r>
              <a:rPr lang="en-US" sz="5400" b="1" spc="42">
                <a:solidFill>
                  <a:srgbClr val="005DAA"/>
                </a:solidFill>
                <a:latin typeface="ITC Avant Garde Gothic Bold" panose="020B0604020202020204" charset="0"/>
                <a:ea typeface="Nunito Medium"/>
                <a:cs typeface="Nunito Medium"/>
                <a:sym typeface="Nunito Medium"/>
              </a:rPr>
              <a:t>apprentice</a:t>
            </a:r>
            <a:r>
              <a:rPr lang="en-US" sz="5400" b="1" spc="42">
                <a:solidFill>
                  <a:srgbClr val="000000"/>
                </a:solidFill>
                <a:latin typeface="ITC Avant Garde Gothic Bold" panose="020B0604020202020204" charset="0"/>
                <a:ea typeface="Nunito Medium"/>
                <a:cs typeface="Nunito Medium"/>
                <a:sym typeface="Nunito Medium"/>
              </a:rPr>
              <a:t>).</a:t>
            </a:r>
          </a:p>
          <a:p>
            <a:endParaRPr lang="en-US" sz="5400">
              <a:latin typeface="ITC Avant Garde Gothic Bold" panose="020B0604020202020204" charset="0"/>
            </a:endParaRPr>
          </a:p>
        </p:txBody>
      </p:sp>
      <p:sp>
        <p:nvSpPr>
          <p:cNvPr id="8" name="Slide Number Placeholder 7">
            <a:extLst>
              <a:ext uri="{FF2B5EF4-FFF2-40B4-BE49-F238E27FC236}">
                <a16:creationId xmlns:a16="http://schemas.microsoft.com/office/drawing/2014/main" id="{221673A8-D1B2-9735-5933-A56B88FB793C}"/>
              </a:ext>
            </a:extLst>
          </p:cNvPr>
          <p:cNvSpPr>
            <a:spLocks noGrp="1"/>
          </p:cNvSpPr>
          <p:nvPr>
            <p:ph type="sldNum" sz="quarter" idx="12"/>
          </p:nvPr>
        </p:nvSpPr>
        <p:spPr/>
        <p:txBody>
          <a:bodyPr/>
          <a:lstStyle/>
          <a:p>
            <a:fld id="{B6F15528-21DE-4FAA-801E-634DDDAF4B2B}" type="slidenum">
              <a:rPr lang="en-US" smtClean="0"/>
              <a:pPr/>
              <a:t>6</a:t>
            </a:fld>
            <a:endParaRPr lang="en-US"/>
          </a:p>
        </p:txBody>
      </p:sp>
      <p:grpSp>
        <p:nvGrpSpPr>
          <p:cNvPr id="15" name="Group 14">
            <a:extLst>
              <a:ext uri="{FF2B5EF4-FFF2-40B4-BE49-F238E27FC236}">
                <a16:creationId xmlns:a16="http://schemas.microsoft.com/office/drawing/2014/main" id="{FCDAF2CA-1171-7C42-29AD-0D3A1E21C67D}"/>
              </a:ext>
            </a:extLst>
          </p:cNvPr>
          <p:cNvGrpSpPr>
            <a:grpSpLocks noChangeAspect="1"/>
          </p:cNvGrpSpPr>
          <p:nvPr/>
        </p:nvGrpSpPr>
        <p:grpSpPr>
          <a:xfrm>
            <a:off x="625389" y="3698166"/>
            <a:ext cx="3650141" cy="3650141"/>
            <a:chOff x="2346058" y="1685997"/>
            <a:chExt cx="3065450" cy="3065450"/>
          </a:xfrm>
        </p:grpSpPr>
        <p:sp>
          <p:nvSpPr>
            <p:cNvPr id="16" name="Shape 15">
              <a:extLst>
                <a:ext uri="{FF2B5EF4-FFF2-40B4-BE49-F238E27FC236}">
                  <a16:creationId xmlns:a16="http://schemas.microsoft.com/office/drawing/2014/main" id="{770DB9C7-24EE-3478-24B8-1BC6BC71CE92}"/>
                </a:ext>
              </a:extLst>
            </p:cNvPr>
            <p:cNvSpPr/>
            <p:nvPr/>
          </p:nvSpPr>
          <p:spPr>
            <a:xfrm>
              <a:off x="2346058" y="1685997"/>
              <a:ext cx="3065450" cy="3065450"/>
            </a:xfrm>
            <a:prstGeom prst="gear6">
              <a:avLst/>
            </a:prstGeom>
            <a:solidFill>
              <a:srgbClr val="005DA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7" name="Shape 4">
              <a:extLst>
                <a:ext uri="{FF2B5EF4-FFF2-40B4-BE49-F238E27FC236}">
                  <a16:creationId xmlns:a16="http://schemas.microsoft.com/office/drawing/2014/main" id="{66921F58-A1E6-D442-E47D-1B1532AC3969}"/>
                </a:ext>
              </a:extLst>
            </p:cNvPr>
            <p:cNvSpPr txBox="1"/>
            <p:nvPr/>
          </p:nvSpPr>
          <p:spPr>
            <a:xfrm>
              <a:off x="3048981" y="2427350"/>
              <a:ext cx="1659605" cy="1512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algn="ctr" defTabSz="1422400">
                <a:lnSpc>
                  <a:spcPct val="90000"/>
                </a:lnSpc>
                <a:spcBef>
                  <a:spcPct val="0"/>
                </a:spcBef>
                <a:spcAft>
                  <a:spcPct val="35000"/>
                </a:spcAft>
              </a:pPr>
              <a:r>
                <a:rPr lang="en-US" sz="3200" b="1" kern="1200"/>
                <a:t>Mentee/ Apprentice</a:t>
              </a:r>
            </a:p>
          </p:txBody>
        </p:sp>
      </p:grpSp>
      <p:grpSp>
        <p:nvGrpSpPr>
          <p:cNvPr id="18" name="Group 17">
            <a:extLst>
              <a:ext uri="{FF2B5EF4-FFF2-40B4-BE49-F238E27FC236}">
                <a16:creationId xmlns:a16="http://schemas.microsoft.com/office/drawing/2014/main" id="{A6D5ECF4-A42D-CBF8-6ABF-F5642A033B4B}"/>
              </a:ext>
            </a:extLst>
          </p:cNvPr>
          <p:cNvGrpSpPr>
            <a:grpSpLocks noChangeAspect="1"/>
          </p:cNvGrpSpPr>
          <p:nvPr/>
        </p:nvGrpSpPr>
        <p:grpSpPr>
          <a:xfrm>
            <a:off x="3673746" y="5095726"/>
            <a:ext cx="4209131" cy="4209131"/>
            <a:chOff x="4798418" y="2682269"/>
            <a:chExt cx="4214994" cy="4214994"/>
          </a:xfrm>
        </p:grpSpPr>
        <p:sp>
          <p:nvSpPr>
            <p:cNvPr id="19" name="Shape 18">
              <a:extLst>
                <a:ext uri="{FF2B5EF4-FFF2-40B4-BE49-F238E27FC236}">
                  <a16:creationId xmlns:a16="http://schemas.microsoft.com/office/drawing/2014/main" id="{A068A80F-E945-BCA2-21F4-54A58CFCFABE}"/>
                </a:ext>
              </a:extLst>
            </p:cNvPr>
            <p:cNvSpPr/>
            <p:nvPr/>
          </p:nvSpPr>
          <p:spPr>
            <a:xfrm>
              <a:off x="4798418" y="2682269"/>
              <a:ext cx="4214994" cy="4214994"/>
            </a:xfrm>
            <a:prstGeom prst="gear9">
              <a:avLst/>
            </a:prstGeom>
            <a:solidFill>
              <a:srgbClr val="005DA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0" name="Shape 4">
              <a:extLst>
                <a:ext uri="{FF2B5EF4-FFF2-40B4-BE49-F238E27FC236}">
                  <a16:creationId xmlns:a16="http://schemas.microsoft.com/office/drawing/2014/main" id="{AC40A3D2-4BDD-EF26-7CEE-4C5ED6BF13C9}"/>
                </a:ext>
              </a:extLst>
            </p:cNvPr>
            <p:cNvSpPr txBox="1"/>
            <p:nvPr/>
          </p:nvSpPr>
          <p:spPr>
            <a:xfrm>
              <a:off x="5645819" y="3669611"/>
              <a:ext cx="2520192" cy="21665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6000" b="1" kern="1200"/>
                <a:t>Mentor</a:t>
              </a:r>
            </a:p>
          </p:txBody>
        </p:sp>
      </p:grpSp>
      <p:sp>
        <p:nvSpPr>
          <p:cNvPr id="21" name="Shape 20">
            <a:extLst>
              <a:ext uri="{FF2B5EF4-FFF2-40B4-BE49-F238E27FC236}">
                <a16:creationId xmlns:a16="http://schemas.microsoft.com/office/drawing/2014/main" id="{37BDA7A9-F304-A4FA-5346-41209065CA18}"/>
              </a:ext>
            </a:extLst>
          </p:cNvPr>
          <p:cNvSpPr/>
          <p:nvPr/>
        </p:nvSpPr>
        <p:spPr>
          <a:xfrm>
            <a:off x="103568" y="2767235"/>
            <a:ext cx="3641570" cy="4369096"/>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22" name="Arrow: Circular 21">
            <a:extLst>
              <a:ext uri="{FF2B5EF4-FFF2-40B4-BE49-F238E27FC236}">
                <a16:creationId xmlns:a16="http://schemas.microsoft.com/office/drawing/2014/main" id="{1FB9CBC9-0BAF-E0F8-BD44-7B4B079D0269}"/>
              </a:ext>
            </a:extLst>
          </p:cNvPr>
          <p:cNvSpPr/>
          <p:nvPr/>
        </p:nvSpPr>
        <p:spPr>
          <a:xfrm>
            <a:off x="4088629" y="4468225"/>
            <a:ext cx="4803459" cy="4980575"/>
          </a:xfrm>
          <a:prstGeom prst="circularArrow">
            <a:avLst>
              <a:gd name="adj1" fmla="val 4878"/>
              <a:gd name="adj2" fmla="val 312630"/>
              <a:gd name="adj3" fmla="val 3338140"/>
              <a:gd name="adj4" fmla="val 14974230"/>
              <a:gd name="adj5" fmla="val 569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2872060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2DFF1"/>
        </a:solidFill>
        <a:effectLst/>
      </p:bgPr>
    </p:bg>
    <p:spTree>
      <p:nvGrpSpPr>
        <p:cNvPr id="1" name="">
          <a:extLst>
            <a:ext uri="{FF2B5EF4-FFF2-40B4-BE49-F238E27FC236}">
              <a16:creationId xmlns:a16="http://schemas.microsoft.com/office/drawing/2014/main" id="{F47810D5-52BD-E835-61A5-F8D0A26FDCB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0744EE8-33B2-DBB3-EA1C-96CA03F875AF}"/>
              </a:ext>
            </a:extLst>
          </p:cNvPr>
          <p:cNvSpPr txBox="1"/>
          <p:nvPr/>
        </p:nvSpPr>
        <p:spPr>
          <a:xfrm>
            <a:off x="2335833" y="3895672"/>
            <a:ext cx="13440979" cy="3452868"/>
          </a:xfrm>
          <a:prstGeom prst="rect">
            <a:avLst/>
          </a:prstGeom>
        </p:spPr>
        <p:txBody>
          <a:bodyPr wrap="square" lIns="0" tIns="0" rIns="0" bIns="0" rtlCol="0" anchor="t">
            <a:spAutoFit/>
          </a:bodyPr>
          <a:lstStyle/>
          <a:p>
            <a:pPr marL="685800" lvl="0" indent="-685800" algn="l">
              <a:lnSpc>
                <a:spcPts val="6720"/>
              </a:lnSpc>
              <a:buFont typeface="Arial" panose="020B0604020202020204" pitchFamily="34" charset="0"/>
              <a:buChar char="•"/>
            </a:pPr>
            <a:r>
              <a:rPr lang="en-US" sz="6000" b="1" u="sng" spc="112">
                <a:solidFill>
                  <a:srgbClr val="005DAA"/>
                </a:solidFill>
                <a:latin typeface="Nunito Medium" panose="020B0604020202020204" charset="0"/>
                <a:ea typeface="ITC Avant Garde Gothic Bold"/>
                <a:cs typeface="ITC Avant Garde Gothic Bold"/>
                <a:sym typeface="ITC Avant Garde Gothic Bold"/>
              </a:rPr>
              <a:t>Discuss</a:t>
            </a:r>
            <a:r>
              <a:rPr lang="en-US" sz="6000" b="1" spc="112">
                <a:solidFill>
                  <a:srgbClr val="005DAA"/>
                </a:solidFill>
                <a:latin typeface="Nunito Medium" panose="020B0604020202020204" charset="0"/>
                <a:ea typeface="ITC Avant Garde Gothic Bold"/>
                <a:cs typeface="ITC Avant Garde Gothic Bold"/>
                <a:sym typeface="ITC Avant Garde Gothic Bold"/>
              </a:rPr>
              <a:t> your previous experience as a mentor or mentee.</a:t>
            </a:r>
          </a:p>
          <a:p>
            <a:pPr marL="685800" lvl="0" indent="-685800" algn="l">
              <a:lnSpc>
                <a:spcPts val="6720"/>
              </a:lnSpc>
              <a:buFont typeface="Arial" panose="020B0604020202020204" pitchFamily="34" charset="0"/>
              <a:buChar char="•"/>
            </a:pPr>
            <a:r>
              <a:rPr lang="en-US" sz="6000" b="1" u="sng" spc="112">
                <a:solidFill>
                  <a:srgbClr val="005DAA"/>
                </a:solidFill>
                <a:latin typeface="Nunito Medium" panose="020B0604020202020204" charset="0"/>
                <a:ea typeface="ITC Avant Garde Gothic Bold"/>
                <a:cs typeface="ITC Avant Garde Gothic Bold"/>
                <a:sym typeface="ITC Avant Garde Gothic Bold"/>
              </a:rPr>
              <a:t>Create</a:t>
            </a:r>
            <a:r>
              <a:rPr lang="en-US" sz="6000" b="1" spc="112">
                <a:solidFill>
                  <a:srgbClr val="005DAA"/>
                </a:solidFill>
                <a:latin typeface="Nunito Medium" panose="020B0604020202020204" charset="0"/>
                <a:ea typeface="ITC Avant Garde Gothic Bold"/>
                <a:cs typeface="ITC Avant Garde Gothic Bold"/>
                <a:sym typeface="ITC Avant Garde Gothic Bold"/>
              </a:rPr>
              <a:t> a list describing the qualities of effective mentors. </a:t>
            </a:r>
          </a:p>
        </p:txBody>
      </p:sp>
      <p:sp>
        <p:nvSpPr>
          <p:cNvPr id="3" name="Freeform 3">
            <a:extLst>
              <a:ext uri="{FF2B5EF4-FFF2-40B4-BE49-F238E27FC236}">
                <a16:creationId xmlns:a16="http://schemas.microsoft.com/office/drawing/2014/main" id="{ECC8D4A6-75CE-B938-0ADE-D2CCE5F28944}"/>
              </a:ext>
            </a:extLst>
          </p:cNvPr>
          <p:cNvSpPr/>
          <p:nvPr/>
        </p:nvSpPr>
        <p:spPr>
          <a:xfrm rot="-10800000">
            <a:off x="-344297" y="-1703699"/>
            <a:ext cx="3488871" cy="3488871"/>
          </a:xfrm>
          <a:custGeom>
            <a:avLst/>
            <a:gdLst/>
            <a:ahLst/>
            <a:cxnLst/>
            <a:rect l="l" t="t" r="r" b="b"/>
            <a:pathLst>
              <a:path w="3488871" h="3488871">
                <a:moveTo>
                  <a:pt x="0" y="0"/>
                </a:moveTo>
                <a:lnTo>
                  <a:pt x="3488871" y="0"/>
                </a:lnTo>
                <a:lnTo>
                  <a:pt x="3488871" y="3488871"/>
                </a:lnTo>
                <a:lnTo>
                  <a:pt x="0" y="34888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354EB0D0-3EF6-AF6F-A9C2-10C45A322C8B}"/>
              </a:ext>
            </a:extLst>
          </p:cNvPr>
          <p:cNvSpPr/>
          <p:nvPr/>
        </p:nvSpPr>
        <p:spPr>
          <a:xfrm flipH="1">
            <a:off x="-3206591" y="-275346"/>
            <a:ext cx="4897825" cy="2608092"/>
          </a:xfrm>
          <a:custGeom>
            <a:avLst/>
            <a:gdLst/>
            <a:ahLst/>
            <a:cxnLst/>
            <a:rect l="l" t="t" r="r" b="b"/>
            <a:pathLst>
              <a:path w="4897825" h="2608092">
                <a:moveTo>
                  <a:pt x="4897825" y="0"/>
                </a:moveTo>
                <a:lnTo>
                  <a:pt x="0" y="0"/>
                </a:lnTo>
                <a:lnTo>
                  <a:pt x="0" y="2608092"/>
                </a:lnTo>
                <a:lnTo>
                  <a:pt x="4897825" y="2608092"/>
                </a:lnTo>
                <a:lnTo>
                  <a:pt x="489782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662911CC-E15B-EE8E-8B61-8ADBAA97776C}"/>
              </a:ext>
            </a:extLst>
          </p:cNvPr>
          <p:cNvSpPr/>
          <p:nvPr/>
        </p:nvSpPr>
        <p:spPr>
          <a:xfrm>
            <a:off x="15514864" y="8501828"/>
            <a:ext cx="3488871" cy="3488871"/>
          </a:xfrm>
          <a:custGeom>
            <a:avLst/>
            <a:gdLst/>
            <a:ahLst/>
            <a:cxnLst/>
            <a:rect l="l" t="t" r="r" b="b"/>
            <a:pathLst>
              <a:path w="3488871" h="3488871">
                <a:moveTo>
                  <a:pt x="0" y="0"/>
                </a:moveTo>
                <a:lnTo>
                  <a:pt x="3488872" y="0"/>
                </a:lnTo>
                <a:lnTo>
                  <a:pt x="3488872" y="3488871"/>
                </a:lnTo>
                <a:lnTo>
                  <a:pt x="0" y="34888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B4A3F20F-D621-4AC1-42AC-8AB2FD014747}"/>
              </a:ext>
            </a:extLst>
          </p:cNvPr>
          <p:cNvSpPr/>
          <p:nvPr/>
        </p:nvSpPr>
        <p:spPr>
          <a:xfrm rot="-599018" flipV="1">
            <a:off x="16781220" y="7682111"/>
            <a:ext cx="4897825" cy="2608092"/>
          </a:xfrm>
          <a:custGeom>
            <a:avLst/>
            <a:gdLst/>
            <a:ahLst/>
            <a:cxnLst/>
            <a:rect l="l" t="t" r="r" b="b"/>
            <a:pathLst>
              <a:path w="4897825" h="2608092">
                <a:moveTo>
                  <a:pt x="0" y="2608092"/>
                </a:moveTo>
                <a:lnTo>
                  <a:pt x="4897825" y="2608092"/>
                </a:lnTo>
                <a:lnTo>
                  <a:pt x="4897825" y="0"/>
                </a:lnTo>
                <a:lnTo>
                  <a:pt x="0" y="0"/>
                </a:lnTo>
                <a:lnTo>
                  <a:pt x="0" y="2608092"/>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8">
            <a:extLst>
              <a:ext uri="{FF2B5EF4-FFF2-40B4-BE49-F238E27FC236}">
                <a16:creationId xmlns:a16="http://schemas.microsoft.com/office/drawing/2014/main" id="{B4F62A39-9C2B-F938-3174-2C9D91DBFFB3}"/>
              </a:ext>
            </a:extLst>
          </p:cNvPr>
          <p:cNvSpPr txBox="1"/>
          <p:nvPr/>
        </p:nvSpPr>
        <p:spPr>
          <a:xfrm>
            <a:off x="3285813" y="893095"/>
            <a:ext cx="11716372" cy="2537874"/>
          </a:xfrm>
          <a:prstGeom prst="rect">
            <a:avLst/>
          </a:prstGeom>
        </p:spPr>
        <p:txBody>
          <a:bodyPr wrap="square" lIns="0" tIns="0" rIns="0" bIns="0" rtlCol="0" anchor="t">
            <a:spAutoFit/>
          </a:bodyPr>
          <a:lstStyle/>
          <a:p>
            <a:pPr marL="0" lvl="0" indent="0" algn="ctr">
              <a:lnSpc>
                <a:spcPts val="9600"/>
              </a:lnSpc>
            </a:pPr>
            <a:r>
              <a:rPr lang="en-US" sz="8000" b="1" spc="160">
                <a:solidFill>
                  <a:srgbClr val="10AC4E"/>
                </a:solidFill>
                <a:latin typeface="ITC Avant Garde Gothic Bold"/>
                <a:ea typeface="ITC Avant Garde Gothic Bold"/>
                <a:cs typeface="ITC Avant Garde Gothic Bold"/>
                <a:sym typeface="ITC Avant Garde Gothic Bold"/>
              </a:rPr>
              <a:t>What Makes a Mentor Effective?</a:t>
            </a:r>
          </a:p>
        </p:txBody>
      </p:sp>
      <p:sp>
        <p:nvSpPr>
          <p:cNvPr id="9" name="Freeform 9">
            <a:extLst>
              <a:ext uri="{FF2B5EF4-FFF2-40B4-BE49-F238E27FC236}">
                <a16:creationId xmlns:a16="http://schemas.microsoft.com/office/drawing/2014/main" id="{3EC84A14-F3E6-437E-8AC7-634DE792B569}"/>
              </a:ext>
            </a:extLst>
          </p:cNvPr>
          <p:cNvSpPr/>
          <p:nvPr/>
        </p:nvSpPr>
        <p:spPr>
          <a:xfrm>
            <a:off x="2335833" y="3551919"/>
            <a:ext cx="13616333" cy="101852"/>
          </a:xfrm>
          <a:custGeom>
            <a:avLst/>
            <a:gdLst/>
            <a:ahLst/>
            <a:cxnLst/>
            <a:rect l="l" t="t" r="r" b="b"/>
            <a:pathLst>
              <a:path w="13616333" h="101852">
                <a:moveTo>
                  <a:pt x="0" y="0"/>
                </a:moveTo>
                <a:lnTo>
                  <a:pt x="13616334" y="0"/>
                </a:lnTo>
                <a:lnTo>
                  <a:pt x="13616334" y="101852"/>
                </a:lnTo>
                <a:lnTo>
                  <a:pt x="0" y="101852"/>
                </a:lnTo>
                <a:lnTo>
                  <a:pt x="0" y="0"/>
                </a:lnTo>
                <a:close/>
              </a:path>
            </a:pathLst>
          </a:custGeom>
          <a:blipFill>
            <a:blip r:embed="rId7"/>
            <a:stretch>
              <a:fillRect/>
            </a:stretch>
          </a:blipFill>
        </p:spPr>
        <p:txBody>
          <a:bodyPr/>
          <a:lstStyle/>
          <a:p>
            <a:endParaRPr lang="en-US"/>
          </a:p>
        </p:txBody>
      </p:sp>
      <p:sp>
        <p:nvSpPr>
          <p:cNvPr id="10" name="Slide Number Placeholder 9">
            <a:extLst>
              <a:ext uri="{FF2B5EF4-FFF2-40B4-BE49-F238E27FC236}">
                <a16:creationId xmlns:a16="http://schemas.microsoft.com/office/drawing/2014/main" id="{BAAF86D1-4F01-9B5A-5ECB-26324E1482C9}"/>
              </a:ext>
            </a:extLst>
          </p:cNvPr>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3528675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FE0B3"/>
        </a:solidFill>
        <a:effectLst/>
      </p:bgPr>
    </p:bg>
    <p:spTree>
      <p:nvGrpSpPr>
        <p:cNvPr id="1" name=""/>
        <p:cNvGrpSpPr/>
        <p:nvPr/>
      </p:nvGrpSpPr>
      <p:grpSpPr>
        <a:xfrm>
          <a:off x="0" y="0"/>
          <a:ext cx="0" cy="0"/>
          <a:chOff x="0" y="0"/>
          <a:chExt cx="0" cy="0"/>
        </a:xfrm>
      </p:grpSpPr>
      <p:sp>
        <p:nvSpPr>
          <p:cNvPr id="2" name="Freeform 2"/>
          <p:cNvSpPr/>
          <p:nvPr/>
        </p:nvSpPr>
        <p:spPr>
          <a:xfrm>
            <a:off x="-696686" y="-509185"/>
            <a:ext cx="3347913" cy="3347913"/>
          </a:xfrm>
          <a:custGeom>
            <a:avLst/>
            <a:gdLst/>
            <a:ahLst/>
            <a:cxnLst/>
            <a:rect l="l" t="t" r="r" b="b"/>
            <a:pathLst>
              <a:path w="3347913" h="3347913">
                <a:moveTo>
                  <a:pt x="0" y="0"/>
                </a:moveTo>
                <a:lnTo>
                  <a:pt x="3347913" y="0"/>
                </a:lnTo>
                <a:lnTo>
                  <a:pt x="3347913" y="3347913"/>
                </a:lnTo>
                <a:lnTo>
                  <a:pt x="0" y="33479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flipV="1">
            <a:off x="-944260" y="-280616"/>
            <a:ext cx="5403316" cy="1445387"/>
          </a:xfrm>
          <a:custGeom>
            <a:avLst/>
            <a:gdLst/>
            <a:ahLst/>
            <a:cxnLst/>
            <a:rect l="l" t="t" r="r" b="b"/>
            <a:pathLst>
              <a:path w="5403316" h="1445387">
                <a:moveTo>
                  <a:pt x="0" y="1445387"/>
                </a:moveTo>
                <a:lnTo>
                  <a:pt x="5403316" y="1445387"/>
                </a:lnTo>
                <a:lnTo>
                  <a:pt x="5403316" y="0"/>
                </a:lnTo>
                <a:lnTo>
                  <a:pt x="0" y="0"/>
                </a:lnTo>
                <a:lnTo>
                  <a:pt x="0" y="1445387"/>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rot="-10800000">
            <a:off x="15585344" y="8104060"/>
            <a:ext cx="3347913" cy="3347913"/>
          </a:xfrm>
          <a:custGeom>
            <a:avLst/>
            <a:gdLst/>
            <a:ahLst/>
            <a:cxnLst/>
            <a:rect l="l" t="t" r="r" b="b"/>
            <a:pathLst>
              <a:path w="3347913" h="3347913">
                <a:moveTo>
                  <a:pt x="0" y="0"/>
                </a:moveTo>
                <a:lnTo>
                  <a:pt x="3347912" y="0"/>
                </a:lnTo>
                <a:lnTo>
                  <a:pt x="3347912" y="3347913"/>
                </a:lnTo>
                <a:lnTo>
                  <a:pt x="0" y="33479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a:off x="14028202" y="9258300"/>
            <a:ext cx="5403316" cy="1445387"/>
          </a:xfrm>
          <a:custGeom>
            <a:avLst/>
            <a:gdLst/>
            <a:ahLst/>
            <a:cxnLst/>
            <a:rect l="l" t="t" r="r" b="b"/>
            <a:pathLst>
              <a:path w="5403316" h="1445387">
                <a:moveTo>
                  <a:pt x="0" y="0"/>
                </a:moveTo>
                <a:lnTo>
                  <a:pt x="5403316" y="0"/>
                </a:lnTo>
                <a:lnTo>
                  <a:pt x="5403316" y="1445387"/>
                </a:lnTo>
                <a:lnTo>
                  <a:pt x="0" y="144538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 name="Freeform 6"/>
          <p:cNvSpPr/>
          <p:nvPr/>
        </p:nvSpPr>
        <p:spPr>
          <a:xfrm>
            <a:off x="4710294" y="1276385"/>
            <a:ext cx="8867412" cy="8501631"/>
          </a:xfrm>
          <a:custGeom>
            <a:avLst/>
            <a:gdLst/>
            <a:ahLst/>
            <a:cxnLst/>
            <a:rect l="l" t="t" r="r" b="b"/>
            <a:pathLst>
              <a:path w="8867412" h="8501631">
                <a:moveTo>
                  <a:pt x="0" y="0"/>
                </a:moveTo>
                <a:lnTo>
                  <a:pt x="8867412" y="0"/>
                </a:lnTo>
                <a:lnTo>
                  <a:pt x="8867412" y="8501631"/>
                </a:lnTo>
                <a:lnTo>
                  <a:pt x="0" y="850163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7" name="TextBox 7"/>
          <p:cNvSpPr txBox="1"/>
          <p:nvPr/>
        </p:nvSpPr>
        <p:spPr>
          <a:xfrm>
            <a:off x="5167277" y="97917"/>
            <a:ext cx="7953446" cy="1066854"/>
          </a:xfrm>
          <a:prstGeom prst="rect">
            <a:avLst/>
          </a:prstGeom>
        </p:spPr>
        <p:txBody>
          <a:bodyPr lIns="0" tIns="0" rIns="0" bIns="0" rtlCol="0" anchor="t">
            <a:spAutoFit/>
          </a:bodyPr>
          <a:lstStyle/>
          <a:p>
            <a:pPr marL="0" lvl="0" indent="0" algn="ctr">
              <a:lnSpc>
                <a:spcPts val="7440"/>
              </a:lnSpc>
            </a:pPr>
            <a:r>
              <a:rPr lang="en-US" sz="6200" b="1" spc="124">
                <a:solidFill>
                  <a:srgbClr val="10AC4E"/>
                </a:solidFill>
                <a:latin typeface="ITC Avant Garde Gothic Bold"/>
                <a:ea typeface="ITC Avant Garde Gothic Bold"/>
                <a:cs typeface="ITC Avant Garde Gothic Bold"/>
                <a:sym typeface="ITC Avant Garde Gothic Bold"/>
              </a:rPr>
              <a:t>Roles of Mentors</a:t>
            </a:r>
          </a:p>
        </p:txBody>
      </p:sp>
      <p:sp>
        <p:nvSpPr>
          <p:cNvPr id="8" name="TextBox 8"/>
          <p:cNvSpPr txBox="1"/>
          <p:nvPr/>
        </p:nvSpPr>
        <p:spPr>
          <a:xfrm>
            <a:off x="7435790" y="1938809"/>
            <a:ext cx="3416420" cy="994631"/>
          </a:xfrm>
          <a:prstGeom prst="rect">
            <a:avLst/>
          </a:prstGeom>
        </p:spPr>
        <p:txBody>
          <a:bodyPr lIns="0" tIns="0" rIns="0" bIns="0" rtlCol="0" anchor="t">
            <a:spAutoFit/>
          </a:bodyPr>
          <a:lstStyle/>
          <a:p>
            <a:pPr algn="ctr">
              <a:lnSpc>
                <a:spcPts val="8400"/>
              </a:lnSpc>
            </a:pPr>
            <a:r>
              <a:rPr lang="en-US" sz="5600" b="1" spc="56">
                <a:solidFill>
                  <a:srgbClr val="000000"/>
                </a:solidFill>
                <a:latin typeface="ITC Avant Garde Gothic Bold"/>
              </a:rPr>
              <a:t>COACH</a:t>
            </a:r>
            <a:endParaRPr lang="en-US" sz="5600" b="1" spc="56">
              <a:latin typeface="ITC Avant Garde Gothic Bold"/>
              <a:ea typeface="Calibri"/>
              <a:cs typeface="Calibri"/>
            </a:endParaRPr>
          </a:p>
        </p:txBody>
      </p:sp>
      <p:sp>
        <p:nvSpPr>
          <p:cNvPr id="9" name="TextBox 9"/>
          <p:cNvSpPr txBox="1"/>
          <p:nvPr/>
        </p:nvSpPr>
        <p:spPr>
          <a:xfrm>
            <a:off x="9175018" y="7136777"/>
            <a:ext cx="3397982" cy="1129692"/>
          </a:xfrm>
          <a:prstGeom prst="rect">
            <a:avLst/>
          </a:prstGeom>
        </p:spPr>
        <p:txBody>
          <a:bodyPr lIns="0" tIns="0" rIns="0" bIns="0" rtlCol="0" anchor="t">
            <a:spAutoFit/>
          </a:bodyPr>
          <a:lstStyle/>
          <a:p>
            <a:pPr algn="l">
              <a:lnSpc>
                <a:spcPts val="8400"/>
              </a:lnSpc>
            </a:pPr>
            <a:r>
              <a:rPr lang="en-US" sz="5600" b="1" spc="56">
                <a:solidFill>
                  <a:srgbClr val="000000"/>
                </a:solidFill>
                <a:latin typeface="ITC Avant Garde Gothic Bold"/>
                <a:ea typeface="ITC Avant Garde Gothic Bold"/>
                <a:cs typeface="ITC Avant Garde Gothic Bold"/>
                <a:sym typeface="ITC Avant Garde Gothic Bold"/>
              </a:rPr>
              <a:t>TEACHER</a:t>
            </a:r>
          </a:p>
        </p:txBody>
      </p:sp>
      <p:sp>
        <p:nvSpPr>
          <p:cNvPr id="10" name="TextBox 10"/>
          <p:cNvSpPr txBox="1"/>
          <p:nvPr/>
        </p:nvSpPr>
        <p:spPr>
          <a:xfrm>
            <a:off x="4903395" y="5574040"/>
            <a:ext cx="3178582" cy="1129692"/>
          </a:xfrm>
          <a:prstGeom prst="rect">
            <a:avLst/>
          </a:prstGeom>
        </p:spPr>
        <p:txBody>
          <a:bodyPr lIns="0" tIns="0" rIns="0" bIns="0" rtlCol="0" anchor="t">
            <a:spAutoFit/>
          </a:bodyPr>
          <a:lstStyle/>
          <a:p>
            <a:pPr algn="l">
              <a:lnSpc>
                <a:spcPts val="8400"/>
              </a:lnSpc>
            </a:pPr>
            <a:r>
              <a:rPr lang="en-US" sz="5600" b="1" spc="56">
                <a:solidFill>
                  <a:srgbClr val="000000"/>
                </a:solidFill>
                <a:latin typeface="ITC Avant Garde Gothic Bold"/>
                <a:ea typeface="ITC Avant Garde Gothic Bold"/>
                <a:cs typeface="ITC Avant Garde Gothic Bold"/>
                <a:sym typeface="ITC Avant Garde Gothic Bold"/>
              </a:rPr>
              <a:t>LEADER</a:t>
            </a:r>
          </a:p>
        </p:txBody>
      </p:sp>
      <p:sp>
        <p:nvSpPr>
          <p:cNvPr id="11" name="TextBox 11"/>
          <p:cNvSpPr txBox="1"/>
          <p:nvPr/>
        </p:nvSpPr>
        <p:spPr>
          <a:xfrm>
            <a:off x="7910488" y="2887526"/>
            <a:ext cx="2467023" cy="639406"/>
          </a:xfrm>
          <a:prstGeom prst="rect">
            <a:avLst/>
          </a:prstGeom>
        </p:spPr>
        <p:txBody>
          <a:bodyPr lIns="0" tIns="0" rIns="0" bIns="0" rtlCol="0" anchor="t">
            <a:spAutoFit/>
          </a:bodyPr>
          <a:lstStyle/>
          <a:p>
            <a:pPr algn="ctr">
              <a:lnSpc>
                <a:spcPts val="5400"/>
              </a:lnSpc>
            </a:pPr>
            <a:r>
              <a:rPr lang="en-US" sz="3600" b="1" spc="36">
                <a:solidFill>
                  <a:srgbClr val="000000"/>
                </a:solidFill>
                <a:latin typeface="ITC Avant Garde Gothic Bold"/>
                <a:ea typeface="ITC Avant Garde Gothic Bold"/>
                <a:cs typeface="ITC Avant Garde Gothic Bold"/>
              </a:rPr>
              <a:t>Advisor</a:t>
            </a:r>
          </a:p>
        </p:txBody>
      </p:sp>
      <p:sp>
        <p:nvSpPr>
          <p:cNvPr id="12" name="TextBox 12"/>
          <p:cNvSpPr txBox="1"/>
          <p:nvPr/>
        </p:nvSpPr>
        <p:spPr>
          <a:xfrm>
            <a:off x="9175018" y="8085494"/>
            <a:ext cx="3397982" cy="639406"/>
          </a:xfrm>
          <a:prstGeom prst="rect">
            <a:avLst/>
          </a:prstGeom>
        </p:spPr>
        <p:txBody>
          <a:bodyPr lIns="0" tIns="0" rIns="0" bIns="0" rtlCol="0" anchor="t">
            <a:spAutoFit/>
          </a:bodyPr>
          <a:lstStyle/>
          <a:p>
            <a:pPr algn="ctr">
              <a:lnSpc>
                <a:spcPts val="5400"/>
              </a:lnSpc>
            </a:pPr>
            <a:r>
              <a:rPr lang="en-US" sz="3600" b="1" spc="36">
                <a:solidFill>
                  <a:srgbClr val="000000"/>
                </a:solidFill>
                <a:latin typeface="ITC Avant Garde Gothic Bold"/>
                <a:ea typeface="ITC Avant Garde Gothic Bold"/>
                <a:cs typeface="ITC Avant Garde Gothic Bold"/>
                <a:sym typeface="ITC Avant Garde Gothic Bold"/>
              </a:rPr>
              <a:t>Resource</a:t>
            </a:r>
          </a:p>
        </p:txBody>
      </p:sp>
      <p:sp>
        <p:nvSpPr>
          <p:cNvPr id="13" name="TextBox 13"/>
          <p:cNvSpPr txBox="1"/>
          <p:nvPr/>
        </p:nvSpPr>
        <p:spPr>
          <a:xfrm>
            <a:off x="4903395" y="6555191"/>
            <a:ext cx="3178582" cy="729642"/>
          </a:xfrm>
          <a:prstGeom prst="rect">
            <a:avLst/>
          </a:prstGeom>
        </p:spPr>
        <p:txBody>
          <a:bodyPr lIns="0" tIns="0" rIns="0" bIns="0" rtlCol="0" anchor="t">
            <a:spAutoFit/>
          </a:bodyPr>
          <a:lstStyle/>
          <a:p>
            <a:pPr algn="l">
              <a:lnSpc>
                <a:spcPts val="5400"/>
              </a:lnSpc>
            </a:pPr>
            <a:r>
              <a:rPr lang="en-US" sz="3600" b="1" spc="36">
                <a:solidFill>
                  <a:srgbClr val="000000"/>
                </a:solidFill>
                <a:latin typeface="ITC Avant Garde Gothic Bold"/>
                <a:ea typeface="ITC Avant Garde Gothic Bold"/>
                <a:cs typeface="ITC Avant Garde Gothic Bold"/>
                <a:sym typeface="ITC Avant Garde Gothic Bold"/>
              </a:rPr>
              <a:t>Role Model</a:t>
            </a:r>
          </a:p>
        </p:txBody>
      </p:sp>
      <p:sp>
        <p:nvSpPr>
          <p:cNvPr id="14" name="Slide Number Placeholder 13">
            <a:extLst>
              <a:ext uri="{FF2B5EF4-FFF2-40B4-BE49-F238E27FC236}">
                <a16:creationId xmlns:a16="http://schemas.microsoft.com/office/drawing/2014/main" id="{01BFC1B4-FA13-6DEA-CFD2-EFCA9E9B1484}"/>
              </a:ext>
            </a:extLst>
          </p:cNvPr>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FE0B3"/>
        </a:solidFill>
        <a:effectLst/>
      </p:bgPr>
    </p:bg>
    <p:spTree>
      <p:nvGrpSpPr>
        <p:cNvPr id="1" name="">
          <a:extLst>
            <a:ext uri="{FF2B5EF4-FFF2-40B4-BE49-F238E27FC236}">
              <a16:creationId xmlns:a16="http://schemas.microsoft.com/office/drawing/2014/main" id="{29DB4E55-C1A8-2C32-D2F7-6DBCD0AC016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6475085-B981-BE97-2326-0573254EFFCB}"/>
              </a:ext>
            </a:extLst>
          </p:cNvPr>
          <p:cNvSpPr/>
          <p:nvPr/>
        </p:nvSpPr>
        <p:spPr>
          <a:xfrm>
            <a:off x="-696686" y="-509185"/>
            <a:ext cx="3347913" cy="3347913"/>
          </a:xfrm>
          <a:custGeom>
            <a:avLst/>
            <a:gdLst/>
            <a:ahLst/>
            <a:cxnLst/>
            <a:rect l="l" t="t" r="r" b="b"/>
            <a:pathLst>
              <a:path w="3347913" h="3347913">
                <a:moveTo>
                  <a:pt x="0" y="0"/>
                </a:moveTo>
                <a:lnTo>
                  <a:pt x="3347913" y="0"/>
                </a:lnTo>
                <a:lnTo>
                  <a:pt x="3347913" y="3347913"/>
                </a:lnTo>
                <a:lnTo>
                  <a:pt x="0" y="33479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4ECCAB44-C3BB-DA4C-79B1-2B930FD7C0A2}"/>
              </a:ext>
            </a:extLst>
          </p:cNvPr>
          <p:cNvSpPr/>
          <p:nvPr/>
        </p:nvSpPr>
        <p:spPr>
          <a:xfrm flipV="1">
            <a:off x="-944260" y="-280616"/>
            <a:ext cx="5403316" cy="1445387"/>
          </a:xfrm>
          <a:custGeom>
            <a:avLst/>
            <a:gdLst/>
            <a:ahLst/>
            <a:cxnLst/>
            <a:rect l="l" t="t" r="r" b="b"/>
            <a:pathLst>
              <a:path w="5403316" h="1445387">
                <a:moveTo>
                  <a:pt x="0" y="1445387"/>
                </a:moveTo>
                <a:lnTo>
                  <a:pt x="5403316" y="1445387"/>
                </a:lnTo>
                <a:lnTo>
                  <a:pt x="5403316" y="0"/>
                </a:lnTo>
                <a:lnTo>
                  <a:pt x="0" y="0"/>
                </a:lnTo>
                <a:lnTo>
                  <a:pt x="0" y="1445387"/>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EDEAFFF1-4B54-9E65-B655-AEE934C1349F}"/>
              </a:ext>
            </a:extLst>
          </p:cNvPr>
          <p:cNvSpPr/>
          <p:nvPr/>
        </p:nvSpPr>
        <p:spPr>
          <a:xfrm rot="-10800000">
            <a:off x="15585344" y="8104060"/>
            <a:ext cx="3347913" cy="3347913"/>
          </a:xfrm>
          <a:custGeom>
            <a:avLst/>
            <a:gdLst/>
            <a:ahLst/>
            <a:cxnLst/>
            <a:rect l="l" t="t" r="r" b="b"/>
            <a:pathLst>
              <a:path w="3347913" h="3347913">
                <a:moveTo>
                  <a:pt x="0" y="0"/>
                </a:moveTo>
                <a:lnTo>
                  <a:pt x="3347912" y="0"/>
                </a:lnTo>
                <a:lnTo>
                  <a:pt x="3347912" y="3347913"/>
                </a:lnTo>
                <a:lnTo>
                  <a:pt x="0" y="33479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FFC0A552-581F-7029-13E6-686D3B770DC4}"/>
              </a:ext>
            </a:extLst>
          </p:cNvPr>
          <p:cNvSpPr/>
          <p:nvPr/>
        </p:nvSpPr>
        <p:spPr>
          <a:xfrm>
            <a:off x="14028202" y="9258300"/>
            <a:ext cx="5403316" cy="1445387"/>
          </a:xfrm>
          <a:custGeom>
            <a:avLst/>
            <a:gdLst/>
            <a:ahLst/>
            <a:cxnLst/>
            <a:rect l="l" t="t" r="r" b="b"/>
            <a:pathLst>
              <a:path w="5403316" h="1445387">
                <a:moveTo>
                  <a:pt x="0" y="0"/>
                </a:moveTo>
                <a:lnTo>
                  <a:pt x="5403316" y="0"/>
                </a:lnTo>
                <a:lnTo>
                  <a:pt x="5403316" y="1445387"/>
                </a:lnTo>
                <a:lnTo>
                  <a:pt x="0" y="144538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E864A35E-9682-BF2C-6279-5DD56F17F77F}"/>
              </a:ext>
            </a:extLst>
          </p:cNvPr>
          <p:cNvSpPr/>
          <p:nvPr/>
        </p:nvSpPr>
        <p:spPr>
          <a:xfrm>
            <a:off x="443963" y="3617670"/>
            <a:ext cx="5120806" cy="4909573"/>
          </a:xfrm>
          <a:custGeom>
            <a:avLst/>
            <a:gdLst/>
            <a:ahLst/>
            <a:cxnLst/>
            <a:rect l="l" t="t" r="r" b="b"/>
            <a:pathLst>
              <a:path w="5120806" h="4909573">
                <a:moveTo>
                  <a:pt x="0" y="0"/>
                </a:moveTo>
                <a:lnTo>
                  <a:pt x="5120806" y="0"/>
                </a:lnTo>
                <a:lnTo>
                  <a:pt x="5120806" y="4909573"/>
                </a:lnTo>
                <a:lnTo>
                  <a:pt x="0" y="490957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7" name="AutoShape 7">
            <a:extLst>
              <a:ext uri="{FF2B5EF4-FFF2-40B4-BE49-F238E27FC236}">
                <a16:creationId xmlns:a16="http://schemas.microsoft.com/office/drawing/2014/main" id="{88EFC403-1CB4-27D5-63C6-52BE41A438DF}"/>
              </a:ext>
            </a:extLst>
          </p:cNvPr>
          <p:cNvSpPr/>
          <p:nvPr/>
        </p:nvSpPr>
        <p:spPr>
          <a:xfrm flipV="1">
            <a:off x="5774319" y="1987774"/>
            <a:ext cx="11538428" cy="0"/>
          </a:xfrm>
          <a:prstGeom prst="line">
            <a:avLst/>
          </a:prstGeom>
          <a:ln w="85725" cap="flat">
            <a:solidFill>
              <a:srgbClr val="10AC4E"/>
            </a:solidFill>
            <a:prstDash val="solid"/>
            <a:headEnd type="none" w="sm" len="sm"/>
            <a:tailEnd type="none" w="sm" len="sm"/>
          </a:ln>
        </p:spPr>
        <p:txBody>
          <a:bodyPr/>
          <a:lstStyle/>
          <a:p>
            <a:endParaRPr lang="en-US"/>
          </a:p>
        </p:txBody>
      </p:sp>
      <p:sp>
        <p:nvSpPr>
          <p:cNvPr id="8" name="TextBox 8">
            <a:extLst>
              <a:ext uri="{FF2B5EF4-FFF2-40B4-BE49-F238E27FC236}">
                <a16:creationId xmlns:a16="http://schemas.microsoft.com/office/drawing/2014/main" id="{0418C8FF-F860-498D-030B-7AC589C3E271}"/>
              </a:ext>
            </a:extLst>
          </p:cNvPr>
          <p:cNvSpPr txBox="1"/>
          <p:nvPr/>
        </p:nvSpPr>
        <p:spPr>
          <a:xfrm>
            <a:off x="6189366" y="3849239"/>
            <a:ext cx="11027225" cy="3427861"/>
          </a:xfrm>
          <a:prstGeom prst="rect">
            <a:avLst/>
          </a:prstGeom>
        </p:spPr>
        <p:txBody>
          <a:bodyPr lIns="0" tIns="0" rIns="0" bIns="0" rtlCol="0" anchor="t">
            <a:spAutoFit/>
          </a:bodyPr>
          <a:lstStyle/>
          <a:p>
            <a:pPr marL="777240" lvl="1" indent="-388620" algn="l">
              <a:lnSpc>
                <a:spcPts val="5400"/>
              </a:lnSpc>
              <a:buFont typeface="Arial"/>
              <a:buChar char="•"/>
            </a:pPr>
            <a:r>
              <a:rPr lang="en-US" sz="4000" spc="36">
                <a:solidFill>
                  <a:srgbClr val="000000"/>
                </a:solidFill>
                <a:latin typeface="Nunito Medium"/>
                <a:ea typeface="Nunito Medium"/>
                <a:cs typeface="Nunito Medium"/>
                <a:sym typeface="Nunito Medium"/>
              </a:rPr>
              <a:t>Help apprentice develop and track goals</a:t>
            </a:r>
          </a:p>
          <a:p>
            <a:pPr marL="777240" lvl="1" indent="-388620">
              <a:lnSpc>
                <a:spcPts val="5400"/>
              </a:lnSpc>
              <a:buFont typeface="Arial"/>
              <a:buChar char="•"/>
            </a:pPr>
            <a:r>
              <a:rPr lang="en-US" sz="4000" spc="36">
                <a:solidFill>
                  <a:srgbClr val="000000"/>
                </a:solidFill>
                <a:latin typeface="Nunito Medium"/>
                <a:ea typeface="Nunito Medium"/>
                <a:cs typeface="Nunito Medium"/>
                <a:sym typeface="Nunito Medium"/>
              </a:rPr>
              <a:t>Communicate expectations</a:t>
            </a:r>
          </a:p>
          <a:p>
            <a:pPr marL="777240" lvl="1" indent="-388620" algn="l">
              <a:lnSpc>
                <a:spcPts val="5400"/>
              </a:lnSpc>
              <a:buFont typeface="Arial"/>
              <a:buChar char="•"/>
            </a:pPr>
            <a:r>
              <a:rPr lang="en-US" sz="4000" spc="36">
                <a:solidFill>
                  <a:srgbClr val="000000"/>
                </a:solidFill>
                <a:latin typeface="Nunito Medium"/>
                <a:ea typeface="Nunito Medium"/>
                <a:cs typeface="Nunito Medium"/>
                <a:sym typeface="Nunito Medium"/>
              </a:rPr>
              <a:t>Provide encouragement </a:t>
            </a:r>
          </a:p>
          <a:p>
            <a:pPr marL="777240" lvl="1" indent="-388620" algn="l">
              <a:lnSpc>
                <a:spcPts val="5400"/>
              </a:lnSpc>
              <a:buFont typeface="Arial"/>
              <a:buChar char="•"/>
            </a:pPr>
            <a:r>
              <a:rPr lang="en-US" sz="4000" spc="36">
                <a:solidFill>
                  <a:srgbClr val="000000"/>
                </a:solidFill>
                <a:latin typeface="Nunito Medium"/>
                <a:ea typeface="Nunito Medium"/>
                <a:cs typeface="Nunito Medium"/>
                <a:sym typeface="Nunito Medium"/>
              </a:rPr>
              <a:t>Schedule check-in conversations</a:t>
            </a:r>
          </a:p>
          <a:p>
            <a:pPr marL="777240" lvl="1" indent="-388620" algn="l">
              <a:lnSpc>
                <a:spcPts val="5400"/>
              </a:lnSpc>
              <a:buFont typeface="Arial"/>
              <a:buChar char="•"/>
            </a:pPr>
            <a:r>
              <a:rPr lang="en-US" sz="4000" spc="36">
                <a:solidFill>
                  <a:srgbClr val="000000"/>
                </a:solidFill>
                <a:latin typeface="Nunito Medium"/>
                <a:ea typeface="Nunito Medium"/>
                <a:cs typeface="Nunito Medium"/>
                <a:sym typeface="Nunito Medium"/>
              </a:rPr>
              <a:t>Offer guidance &amp; resources</a:t>
            </a:r>
          </a:p>
        </p:txBody>
      </p:sp>
      <p:sp>
        <p:nvSpPr>
          <p:cNvPr id="9" name="TextBox 9">
            <a:extLst>
              <a:ext uri="{FF2B5EF4-FFF2-40B4-BE49-F238E27FC236}">
                <a16:creationId xmlns:a16="http://schemas.microsoft.com/office/drawing/2014/main" id="{EE53D4F4-D1C6-A61B-3A50-76EE450F0A18}"/>
              </a:ext>
            </a:extLst>
          </p:cNvPr>
          <p:cNvSpPr txBox="1"/>
          <p:nvPr/>
        </p:nvSpPr>
        <p:spPr>
          <a:xfrm>
            <a:off x="5774319" y="769704"/>
            <a:ext cx="11442272" cy="948978"/>
          </a:xfrm>
          <a:prstGeom prst="rect">
            <a:avLst/>
          </a:prstGeom>
        </p:spPr>
        <p:txBody>
          <a:bodyPr lIns="0" tIns="0" rIns="0" bIns="0" rtlCol="0" anchor="t">
            <a:spAutoFit/>
          </a:bodyPr>
          <a:lstStyle/>
          <a:p>
            <a:pPr marL="0" lvl="0" indent="0" algn="l">
              <a:lnSpc>
                <a:spcPts val="7440"/>
              </a:lnSpc>
            </a:pPr>
            <a:r>
              <a:rPr lang="en-US" sz="6200" b="1" spc="124">
                <a:solidFill>
                  <a:srgbClr val="005DAA"/>
                </a:solidFill>
                <a:latin typeface="ITC Avant Garde Gothic Bold"/>
                <a:ea typeface="ITC Avant Garde Gothic Bold"/>
                <a:cs typeface="ITC Avant Garde Gothic Bold"/>
                <a:sym typeface="ITC Avant Garde Gothic Bold"/>
              </a:rPr>
              <a:t>Coach &amp; Advisor</a:t>
            </a:r>
          </a:p>
        </p:txBody>
      </p:sp>
      <p:sp>
        <p:nvSpPr>
          <p:cNvPr id="10" name="TextBox 10">
            <a:extLst>
              <a:ext uri="{FF2B5EF4-FFF2-40B4-BE49-F238E27FC236}">
                <a16:creationId xmlns:a16="http://schemas.microsoft.com/office/drawing/2014/main" id="{8ABD0419-6645-6E4F-E808-FEF9F546FAB8}"/>
              </a:ext>
            </a:extLst>
          </p:cNvPr>
          <p:cNvSpPr txBox="1"/>
          <p:nvPr/>
        </p:nvSpPr>
        <p:spPr>
          <a:xfrm>
            <a:off x="2111597" y="3997802"/>
            <a:ext cx="1785537" cy="654790"/>
          </a:xfrm>
          <a:prstGeom prst="rect">
            <a:avLst/>
          </a:prstGeom>
        </p:spPr>
        <p:txBody>
          <a:bodyPr lIns="0" tIns="0" rIns="0" bIns="0" rtlCol="0" anchor="t">
            <a:spAutoFit/>
          </a:bodyPr>
          <a:lstStyle/>
          <a:p>
            <a:pPr algn="ctr">
              <a:lnSpc>
                <a:spcPts val="4850"/>
              </a:lnSpc>
            </a:pPr>
            <a:r>
              <a:rPr lang="en-US" sz="3233" b="1" spc="32">
                <a:solidFill>
                  <a:srgbClr val="000000"/>
                </a:solidFill>
                <a:latin typeface="ITC Avant Garde Gothic Bold"/>
                <a:ea typeface="ITC Avant Garde Gothic Bold"/>
                <a:cs typeface="ITC Avant Garde Gothic Bold"/>
                <a:sym typeface="ITC Avant Garde Gothic Bold"/>
              </a:rPr>
              <a:t>COACH</a:t>
            </a:r>
          </a:p>
        </p:txBody>
      </p:sp>
      <p:sp>
        <p:nvSpPr>
          <p:cNvPr id="11" name="TextBox 11">
            <a:extLst>
              <a:ext uri="{FF2B5EF4-FFF2-40B4-BE49-F238E27FC236}">
                <a16:creationId xmlns:a16="http://schemas.microsoft.com/office/drawing/2014/main" id="{288BD90B-0562-9FBC-7023-060EA099BC62}"/>
              </a:ext>
            </a:extLst>
          </p:cNvPr>
          <p:cNvSpPr txBox="1"/>
          <p:nvPr/>
        </p:nvSpPr>
        <p:spPr>
          <a:xfrm>
            <a:off x="3086540" y="7045411"/>
            <a:ext cx="1942660" cy="654790"/>
          </a:xfrm>
          <a:prstGeom prst="rect">
            <a:avLst/>
          </a:prstGeom>
        </p:spPr>
        <p:txBody>
          <a:bodyPr lIns="0" tIns="0" rIns="0" bIns="0" rtlCol="0" anchor="t">
            <a:spAutoFit/>
          </a:bodyPr>
          <a:lstStyle/>
          <a:p>
            <a:pPr algn="l">
              <a:lnSpc>
                <a:spcPts val="4850"/>
              </a:lnSpc>
            </a:pPr>
            <a:r>
              <a:rPr lang="en-US" sz="3233" b="1" spc="32">
                <a:solidFill>
                  <a:srgbClr val="000000"/>
                </a:solidFill>
                <a:latin typeface="ITC Avant Garde Gothic Bold"/>
                <a:ea typeface="ITC Avant Garde Gothic Bold"/>
                <a:cs typeface="ITC Avant Garde Gothic Bold"/>
                <a:sym typeface="ITC Avant Garde Gothic Bold"/>
              </a:rPr>
              <a:t>TEACHER</a:t>
            </a:r>
          </a:p>
        </p:txBody>
      </p:sp>
      <p:sp>
        <p:nvSpPr>
          <p:cNvPr id="12" name="TextBox 12">
            <a:extLst>
              <a:ext uri="{FF2B5EF4-FFF2-40B4-BE49-F238E27FC236}">
                <a16:creationId xmlns:a16="http://schemas.microsoft.com/office/drawing/2014/main" id="{051B4FF9-8EC8-938C-C0B0-8D97EBE10E72}"/>
              </a:ext>
            </a:extLst>
          </p:cNvPr>
          <p:cNvSpPr txBox="1"/>
          <p:nvPr/>
        </p:nvSpPr>
        <p:spPr>
          <a:xfrm>
            <a:off x="555476" y="6097097"/>
            <a:ext cx="1835586" cy="654790"/>
          </a:xfrm>
          <a:prstGeom prst="rect">
            <a:avLst/>
          </a:prstGeom>
        </p:spPr>
        <p:txBody>
          <a:bodyPr lIns="0" tIns="0" rIns="0" bIns="0" rtlCol="0" anchor="t">
            <a:spAutoFit/>
          </a:bodyPr>
          <a:lstStyle/>
          <a:p>
            <a:pPr algn="l">
              <a:lnSpc>
                <a:spcPts val="4850"/>
              </a:lnSpc>
            </a:pPr>
            <a:r>
              <a:rPr lang="en-US" sz="3233" b="1" spc="32">
                <a:solidFill>
                  <a:srgbClr val="000000"/>
                </a:solidFill>
                <a:latin typeface="ITC Avant Garde Gothic Bold"/>
                <a:ea typeface="ITC Avant Garde Gothic Bold"/>
                <a:cs typeface="ITC Avant Garde Gothic Bold"/>
                <a:sym typeface="ITC Avant Garde Gothic Bold"/>
              </a:rPr>
              <a:t>LEADER</a:t>
            </a:r>
          </a:p>
        </p:txBody>
      </p:sp>
      <p:sp>
        <p:nvSpPr>
          <p:cNvPr id="13" name="TextBox 13">
            <a:extLst>
              <a:ext uri="{FF2B5EF4-FFF2-40B4-BE49-F238E27FC236}">
                <a16:creationId xmlns:a16="http://schemas.microsoft.com/office/drawing/2014/main" id="{88EE5132-07DE-D85E-2194-4CA1DBAF3524}"/>
              </a:ext>
            </a:extLst>
          </p:cNvPr>
          <p:cNvSpPr txBox="1"/>
          <p:nvPr/>
        </p:nvSpPr>
        <p:spPr>
          <a:xfrm>
            <a:off x="2292031" y="4547817"/>
            <a:ext cx="1424671" cy="421622"/>
          </a:xfrm>
          <a:prstGeom prst="rect">
            <a:avLst/>
          </a:prstGeom>
        </p:spPr>
        <p:txBody>
          <a:bodyPr lIns="0" tIns="0" rIns="0" bIns="0" rtlCol="0" anchor="t">
            <a:spAutoFit/>
          </a:bodyPr>
          <a:lstStyle/>
          <a:p>
            <a:pPr algn="ctr">
              <a:lnSpc>
                <a:spcPts val="3118"/>
              </a:lnSpc>
            </a:pPr>
            <a:r>
              <a:rPr lang="en-US" sz="2078" b="1" spc="20">
                <a:solidFill>
                  <a:srgbClr val="000000"/>
                </a:solidFill>
                <a:latin typeface="ITC Avant Garde Gothic Bold"/>
                <a:ea typeface="ITC Avant Garde Gothic Bold"/>
                <a:cs typeface="ITC Avant Garde Gothic Bold"/>
                <a:sym typeface="ITC Avant Garde Gothic Bold"/>
              </a:rPr>
              <a:t>Advisor</a:t>
            </a:r>
          </a:p>
        </p:txBody>
      </p:sp>
      <p:sp>
        <p:nvSpPr>
          <p:cNvPr id="14" name="TextBox 14">
            <a:extLst>
              <a:ext uri="{FF2B5EF4-FFF2-40B4-BE49-F238E27FC236}">
                <a16:creationId xmlns:a16="http://schemas.microsoft.com/office/drawing/2014/main" id="{AEB943D8-323A-3F56-5BD5-F3DFD9ADB04C}"/>
              </a:ext>
            </a:extLst>
          </p:cNvPr>
          <p:cNvSpPr txBox="1"/>
          <p:nvPr/>
        </p:nvSpPr>
        <p:spPr>
          <a:xfrm>
            <a:off x="3086540" y="7595427"/>
            <a:ext cx="1942660" cy="367473"/>
          </a:xfrm>
          <a:prstGeom prst="rect">
            <a:avLst/>
          </a:prstGeom>
        </p:spPr>
        <p:txBody>
          <a:bodyPr lIns="0" tIns="0" rIns="0" bIns="0" rtlCol="0" anchor="t">
            <a:spAutoFit/>
          </a:bodyPr>
          <a:lstStyle/>
          <a:p>
            <a:pPr algn="ctr">
              <a:lnSpc>
                <a:spcPts val="3118"/>
              </a:lnSpc>
            </a:pPr>
            <a:r>
              <a:rPr lang="en-US" sz="2078" b="1" spc="20">
                <a:solidFill>
                  <a:srgbClr val="000000"/>
                </a:solidFill>
                <a:latin typeface="ITC Avant Garde Gothic Bold"/>
                <a:ea typeface="ITC Avant Garde Gothic Bold"/>
                <a:cs typeface="ITC Avant Garde Gothic Bold"/>
                <a:sym typeface="ITC Avant Garde Gothic Bold"/>
              </a:rPr>
              <a:t>Resource</a:t>
            </a:r>
          </a:p>
        </p:txBody>
      </p:sp>
      <p:sp>
        <p:nvSpPr>
          <p:cNvPr id="15" name="TextBox 15">
            <a:extLst>
              <a:ext uri="{FF2B5EF4-FFF2-40B4-BE49-F238E27FC236}">
                <a16:creationId xmlns:a16="http://schemas.microsoft.com/office/drawing/2014/main" id="{F2CBE0D2-E3BE-7CAF-70BD-41C81398B79C}"/>
              </a:ext>
            </a:extLst>
          </p:cNvPr>
          <p:cNvSpPr txBox="1"/>
          <p:nvPr/>
        </p:nvSpPr>
        <p:spPr>
          <a:xfrm>
            <a:off x="555476" y="6665842"/>
            <a:ext cx="1835586" cy="421622"/>
          </a:xfrm>
          <a:prstGeom prst="rect">
            <a:avLst/>
          </a:prstGeom>
        </p:spPr>
        <p:txBody>
          <a:bodyPr lIns="0" tIns="0" rIns="0" bIns="0" rtlCol="0" anchor="t">
            <a:spAutoFit/>
          </a:bodyPr>
          <a:lstStyle/>
          <a:p>
            <a:pPr algn="l">
              <a:lnSpc>
                <a:spcPts val="3118"/>
              </a:lnSpc>
            </a:pPr>
            <a:r>
              <a:rPr lang="en-US" sz="2078" b="1" spc="20">
                <a:solidFill>
                  <a:srgbClr val="000000"/>
                </a:solidFill>
                <a:latin typeface="ITC Avant Garde Gothic Bold"/>
                <a:ea typeface="ITC Avant Garde Gothic Bold"/>
                <a:cs typeface="ITC Avant Garde Gothic Bold"/>
                <a:sym typeface="ITC Avant Garde Gothic Bold"/>
              </a:rPr>
              <a:t>Role Model</a:t>
            </a:r>
          </a:p>
        </p:txBody>
      </p:sp>
      <p:sp>
        <p:nvSpPr>
          <p:cNvPr id="16" name="TextBox 16">
            <a:extLst>
              <a:ext uri="{FF2B5EF4-FFF2-40B4-BE49-F238E27FC236}">
                <a16:creationId xmlns:a16="http://schemas.microsoft.com/office/drawing/2014/main" id="{C85B5A6E-AAC0-3D01-DDBF-881D923735A4}"/>
              </a:ext>
            </a:extLst>
          </p:cNvPr>
          <p:cNvSpPr txBox="1"/>
          <p:nvPr/>
        </p:nvSpPr>
        <p:spPr>
          <a:xfrm>
            <a:off x="5774320" y="2015164"/>
            <a:ext cx="11538428" cy="1583126"/>
          </a:xfrm>
          <a:prstGeom prst="rect">
            <a:avLst/>
          </a:prstGeom>
        </p:spPr>
        <p:txBody>
          <a:bodyPr wrap="square" lIns="0" tIns="0" rIns="0" bIns="0" rtlCol="0" anchor="t">
            <a:spAutoFit/>
          </a:bodyPr>
          <a:lstStyle/>
          <a:p>
            <a:pPr algn="l">
              <a:lnSpc>
                <a:spcPts val="6300"/>
              </a:lnSpc>
            </a:pPr>
            <a:r>
              <a:rPr lang="en-US" sz="4400" b="1" spc="42">
                <a:solidFill>
                  <a:srgbClr val="000000"/>
                </a:solidFill>
                <a:latin typeface="Nunito Bold"/>
                <a:ea typeface="Nunito Bold"/>
                <a:cs typeface="Nunito Bold"/>
                <a:sym typeface="Nunito Bold"/>
              </a:rPr>
              <a:t>Centered around goals, encouragement and accountability.</a:t>
            </a:r>
          </a:p>
        </p:txBody>
      </p:sp>
      <p:sp>
        <p:nvSpPr>
          <p:cNvPr id="17" name="Slide Number Placeholder 16">
            <a:extLst>
              <a:ext uri="{FF2B5EF4-FFF2-40B4-BE49-F238E27FC236}">
                <a16:creationId xmlns:a16="http://schemas.microsoft.com/office/drawing/2014/main" id="{B6A4FEE8-DB78-302B-958C-EE445C35D210}"/>
              </a:ext>
            </a:extLst>
          </p:cNvPr>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2850963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2b113de8-81c0-4818-997e-c5bde8182ec7" xsi:nil="true"/>
    <_ip_UnifiedCompliancePolicyProperties xmlns="http://schemas.microsoft.com/sharepoint/v3" xsi:nil="true"/>
    <Status xmlns="7ca73d17-cdf2-409e-ba55-4bcb6fab2978" xsi:nil="true"/>
    <lcf76f155ced4ddcb4097134ff3c332f xmlns="7ca73d17-cdf2-409e-ba55-4bcb6fab297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591AF796A43D4E878ECB15F01B6F9C" ma:contentTypeVersion="22" ma:contentTypeDescription="Create a new document." ma:contentTypeScope="" ma:versionID="d9fd8ad69d16fa7a38166570e98aed51">
  <xsd:schema xmlns:xsd="http://www.w3.org/2001/XMLSchema" xmlns:xs="http://www.w3.org/2001/XMLSchema" xmlns:p="http://schemas.microsoft.com/office/2006/metadata/properties" xmlns:ns1="http://schemas.microsoft.com/sharepoint/v3" xmlns:ns2="7ca73d17-cdf2-409e-ba55-4bcb6fab2978" xmlns:ns3="2b113de8-81c0-4818-997e-c5bde8182ec7" targetNamespace="http://schemas.microsoft.com/office/2006/metadata/properties" ma:root="true" ma:fieldsID="55bdbc927c3bdb1a031142a35607d96d" ns1:_="" ns2:_="" ns3:_="">
    <xsd:import namespace="http://schemas.microsoft.com/sharepoint/v3"/>
    <xsd:import namespace="7ca73d17-cdf2-409e-ba55-4bcb6fab2978"/>
    <xsd:import namespace="2b113de8-81c0-4818-997e-c5bde8182ec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Statu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a73d17-cdf2-409e-ba55-4bcb6fab297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Status" ma:index="14" nillable="true" ma:displayName="Status" ma:internalName="Status">
      <xsd:simpleType>
        <xsd:restriction base="dms:Text">
          <xsd:maxLength value="255"/>
        </xsd:restriction>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7efd718c-6143-48a7-88da-4051a5bd43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Location" ma:index="27" nillable="true" ma:displayName="Location" ma:description="" ma:indexed="true" ma:internalName="MediaServiceLocation"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113de8-81c0-4818-997e-c5bde8182ec7"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8de24a20-52b9-4e3a-8dc8-1764ad6aea1a}" ma:internalName="TaxCatchAll" ma:showField="CatchAllData" ma:web="2b113de8-81c0-4818-997e-c5bde8182e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7952DD-53F5-4698-B075-11CFEEC37103}">
  <ds:schemaRefs>
    <ds:schemaRef ds:uri="2b113de8-81c0-4818-997e-c5bde8182ec7"/>
    <ds:schemaRef ds:uri="7ca73d17-cdf2-409e-ba55-4bcb6fab297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DCB7189-5263-46E8-AC28-E2507158F45D}">
  <ds:schemaRefs>
    <ds:schemaRef ds:uri="http://schemas.microsoft.com/sharepoint/v3/contenttype/forms"/>
  </ds:schemaRefs>
</ds:datastoreItem>
</file>

<file path=customXml/itemProps3.xml><?xml version="1.0" encoding="utf-8"?>
<ds:datastoreItem xmlns:ds="http://schemas.openxmlformats.org/officeDocument/2006/customXml" ds:itemID="{05CA7206-2C65-48AB-A8F8-B130A8469357}">
  <ds:schemaRefs>
    <ds:schemaRef ds:uri="2b113de8-81c0-4818-997e-c5bde8182ec7"/>
    <ds:schemaRef ds:uri="7ca73d17-cdf2-409e-ba55-4bcb6fab29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5284</Words>
  <Application>Microsoft Office PowerPoint</Application>
  <PresentationFormat>Custom</PresentationFormat>
  <Paragraphs>451</Paragraphs>
  <Slides>31</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ITC Avant Garde Gothic Bold</vt:lpstr>
      <vt:lpstr>Nunito</vt:lpstr>
      <vt:lpstr>Nunito Bold</vt:lpstr>
      <vt:lpstr>Nunito Medium</vt:lpstr>
      <vt:lpstr>Nunito Ultra-Bold</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Mentorship Training</dc:title>
  <dc:creator>Maddie Evans</dc:creator>
  <cp:lastModifiedBy>Maddie Evans</cp:lastModifiedBy>
  <cp:revision>1</cp:revision>
  <dcterms:created xsi:type="dcterms:W3CDTF">2006-08-16T00:00:00Z</dcterms:created>
  <dcterms:modified xsi:type="dcterms:W3CDTF">2025-07-09T18:05:14Z</dcterms:modified>
  <dc:identifier>DAGgIKl8FwQ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0x01010078591AF796A43D4E878ECB15F01B6F9C</vt:lpwstr>
  </property>
  <property fmtid="{D5CDD505-2E9C-101B-9397-08002B2CF9AE}" pid="3" name="MediaServiceImageTags">
    <vt:lpwstr/>
  </property>
</Properties>
</file>